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y="5143500" cx="9144000"/>
  <p:notesSz cx="6858000" cy="9144000"/>
  <p:embeddedFontLst>
    <p:embeddedFont>
      <p:font typeface="Proxima Nova"/>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ProximaNova-boldItalic.fntdata"/><Relationship Id="rId128" Type="http://schemas.openxmlformats.org/officeDocument/2006/relationships/font" Target="fonts/ProximaNova-italic.fntdata"/><Relationship Id="rId127" Type="http://schemas.openxmlformats.org/officeDocument/2006/relationships/font" Target="fonts/ProximaNova-bold.fntdata"/><Relationship Id="rId126" Type="http://schemas.openxmlformats.org/officeDocument/2006/relationships/font" Target="fonts/ProximaNova-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985f1f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985f1f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985f1f9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985f1f9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99be9c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99be9c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99be9cc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99be9cc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99be9ccd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99be9ccd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99be9cc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99be9cc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bb294d1c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bb294d1c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bb294d1c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bb294d1c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b294d1c2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bb294d1c2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bb961685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bb961685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bb294d1c2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bb294d1c2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b9616858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bb9616858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bb9616858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bb9616858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69ed9701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69ed9701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9ed9701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9ed9701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69ed9701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69ed9701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bc2b4fa1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bc2b4fa1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bc2b4fa1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bc2b4fa1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6a02fb2b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6a02fb2b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6a02fb2b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6a02fb2b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0ebd30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0ebd30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8cfd31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8cfd31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8cfd31a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8cfd31a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8cfd31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8cfd31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1a9e0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1a9e0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1a9e00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1a9e00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1a9e008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1a9e008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82ecdb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82ecdb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8f6a39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8f6a394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8f6a394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8f6a394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8a8571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8a8571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8a85714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8a85714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8a85714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8a85714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1a1963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91a1963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91a1963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91a1963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91a1963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91a1963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96ca186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96ca186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9d685f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9d685f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9d685fe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b9d685fe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a0a3ee8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a0a3ee8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a0a3ee8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a0a3ee8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a33d37d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a33d37d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ba33d37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ba33d37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git-disl/PokeLLMon" TargetMode="External"/><Relationship Id="rId4" Type="http://schemas.openxmlformats.org/officeDocument/2006/relationships/image" Target="../media/image86.gif"/><Relationship Id="rId5" Type="http://schemas.openxmlformats.org/officeDocument/2006/relationships/image" Target="../media/image7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0.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29.png"/><Relationship Id="rId5"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37.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9.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osu-nlp-group.github.io/TravelPlanner/" TargetMode="Externa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1.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1.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5.jp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8.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github.com/microsoft/autogen/blob/main/notebook/agenteval_cq_math.ipynb" TargetMode="External"/><Relationship Id="rId4" Type="http://schemas.openxmlformats.org/officeDocument/2006/relationships/image" Target="../media/image77.png"/><Relationship Id="rId5"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7.png"/><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REVIEWER2: Optimizing Review Generation Through Prompt Generation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LLMを使用したレビュー生成手法で、現行ドラフトの弱点を明らかにする詳細なレビューREVIEWER2と呼ばれる効率的な2段階レビュー生成フレームワークを提案</a:t>
            </a:r>
            <a:br>
              <a:rPr lang="ja" sz="764"/>
            </a:br>
            <a:r>
              <a:rPr lang="ja" sz="764"/>
              <a:t>このアプローチは、レビューが対処可能な側面の分布を明示的にモデル化し、人間のレビュアーがドラフトで特定する側面の範囲をより良くカバーする詳細なレビューを生成することを示します。研究の一環として、27,000件の論文と99,000件のレビューからなる大規模レビューデータセットを生成し、アスペクトプロンプトで注釈を付け、将来の研究のためのリソースとして公開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REVIEWER2は、論文のレビュー生成のための効率的な2段階フレームワークです。第1段階のLLMは論文を分析し、レビューが焦点を当てるべき側面のセットを生成します。各側面は第2段階の入力となるプロンプトの形をとります。第2段階のLLMは、論文とアスペクトプロンプトに基づいてレビューを生成します。このフレームワークはLongLoRAとFlashAttention-2に基づいて実装され、32kのコンテキスト長を可能にし、以前の作業で必要だった論文の抽出的要約の使用を避けます。また、既存のピアレビューデータセットにはアスペクトプロンプトが含まれていないため、高品質なアスペクトプロンプトを生成するプロンプト生成評価（PGE）パイプラインを開発しました。</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PGE生成のアスペクトプロンプトで訓練されたREVIEWER2フレームワークは、レビュー品質、特異性、カバレッジの点で既存の方法を大幅に上回ることが示されました。REVIEWER2は、アスペクトプロンプトとレビュー生成のための新しいフレームワークを提案し、カバレッジを改善し、制御を可能にします。LongLoRAとFlashAttention-2に基づいてREVIEWER2を実装し、低メモリ要件で32kのコンテキスト長を可能にしました。また、特異性とカバレッジを評価するための2つの新しい指標を設計しました。さらに、既存のレビューデータセットをアスペクトプロンプトで拡張するための新しいパイプラインであるPGEを提案し、アスペクトプロンプトを含む最初の大規模ピアレビューデータセットを構築しました。</a:t>
            </a:r>
            <a:endParaRPr sz="822"/>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When Dataflow Analysis Meets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プログラム値の依存関係を分析するコード分析技術であるデータフロー分析と、LLMを組み合わせた新しい枠組み「LLMDFA」を提案しています。</a:t>
            </a:r>
            <a:br>
              <a:rPr lang="ja" sz="764"/>
            </a:br>
            <a:r>
              <a:rPr lang="ja" sz="764"/>
              <a:t>データフロー分析はコード最適化、プログラム理解、バグ検出などに役立ちますが、従来のアプローチではプログラムの成功したコンパイルや下流アプリケーションのカスタマイズが必要でした。</a:t>
            </a:r>
            <a:br>
              <a:rPr lang="ja" sz="764"/>
            </a:br>
            <a:r>
              <a:rPr lang="ja" sz="764"/>
              <a:t>LLMDFAは、コンパイルインフラストラクチャを必要とせず、任意のコードスニペットを分析し、下流アプリケーションを自動的に合成できます。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LLMDFAの導入： 要約ベースのデータフロー分析に触発され、LLMDFAは問題を3つのサブ問題に分解し、数ショットの連鎖思考プロンプトやツール合成などの戦略を用いて効果的に解決します。</a:t>
            </a:r>
            <a:endParaRPr sz="764"/>
          </a:p>
          <a:p>
            <a:pPr indent="0" lvl="0" marL="0" rtl="0" algn="l">
              <a:lnSpc>
                <a:spcPct val="100000"/>
              </a:lnSpc>
              <a:spcBef>
                <a:spcPts val="1200"/>
              </a:spcBef>
              <a:spcAft>
                <a:spcPts val="0"/>
              </a:spcAft>
              <a:buNone/>
            </a:pPr>
            <a:r>
              <a:rPr lang="ja" sz="764"/>
              <a:t>自動化と精度： LLMDFAは、従来のツールや最近の産業分析器を上回る精度とリコールでデータフロー関連のバグを検出することが示されています。</a:t>
            </a:r>
            <a:endParaRPr sz="764"/>
          </a:p>
          <a:p>
            <a:pPr indent="0" lvl="0" marL="0" rtl="0" algn="l">
              <a:lnSpc>
                <a:spcPct val="100000"/>
              </a:lnSpc>
              <a:spcBef>
                <a:spcPts val="1200"/>
              </a:spcBef>
              <a:spcAft>
                <a:spcPts val="0"/>
              </a:spcAft>
              <a:buNone/>
            </a:pPr>
            <a:r>
              <a:rPr lang="ja" sz="764"/>
              <a:t>実装と評価： DBZ（ゼロ除算）バグとXSS（クロスサイトスクリプティング）バグを含むベンチマークプログラム上でLLMDFAを評価し、従来のアプローチと比較して高い精度とリコールを達成しています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DBZバグ検出： 73.75%の精度と92.16%のリコールを達成しました。</a:t>
            </a:r>
            <a:br>
              <a:rPr lang="ja" sz="822"/>
            </a:br>
            <a:r>
              <a:rPr lang="ja" sz="822"/>
              <a:t>XSSバグ検出： 100.00%の精度と92.31%のリコールを達成しました。</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PreAct: Predicting Future in ReAct Enhances Agent’s Planning Ability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言語モデルを用いたエージェントの計画能力を強化するための新しいフレームワーク、PreActについて述べています。PreActは、予測と理論的推論を統合し、エージェントが複雑なタスクを効果的に達成するための多様で戦略的に指向された推論を提供することを目的としています。このアプローチは、予測に基づいてエージェントが計画を立て、行動を調整することを可能にし、ReActアプローチよりも複雑なタスクを達成する能力が向上することが示されました。</a:t>
            </a:r>
            <a:br>
              <a:rPr lang="ja" sz="764"/>
            </a:br>
            <a:r>
              <a:rPr lang="ja" sz="764"/>
              <a:t>PreActフレームワーク: 予測と行動を組み合わせ、大規模言語モデル(LLM)に基づくエージェントが、より多様で戦略的に指向された推論を行い、複雑なタスクを効果的に解決する能力を向上させることを目的としています。主な貢献: PreActが4つの異なるデータセットでReActアプローチを上回り、予測が計画と意思決定に持続的かつ積極的な役割を果たすことを実証しました。</a:t>
            </a:r>
            <a:br>
              <a:rPr lang="ja" sz="764"/>
            </a:br>
            <a:r>
              <a:rPr lang="ja" sz="764"/>
              <a:t>https://github.com/Fu-Dayuan/PreAct</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エージェントのフレームワーク: エージェントは、過去の情報と最後の観測結果に基づいて行動を決定し、その後の環境からの観測結果に基づいて新たな観測を予測します。</a:t>
            </a:r>
            <a:br>
              <a:rPr lang="ja" sz="764"/>
            </a:br>
            <a:r>
              <a:rPr lang="ja" sz="764"/>
              <a:t>PreActとReActの違い: PreActは、各ステップで将来の観測と対応する対策を予測し、予測と実際の観測の違いに基づいて計画の方向性を反映または変更するようエージェントに促します。</a:t>
            </a:r>
            <a:br>
              <a:rPr lang="ja" sz="764"/>
            </a:br>
            <a:r>
              <a:rPr lang="ja" sz="764"/>
              <a:t>履歴モード: 予測を永続的に保持する「Permanent」、最後の予測のみを保持する「Immediate」、そして「Reflexion」モードがあります。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実験設定: 4つの異なるサブデータセット（HH、OS、DB、LTP）でPreActを評価し、GPT-3.5とGPT-4をエージェントのLLMとして使用しました。</a:t>
            </a:r>
            <a:br>
              <a:rPr lang="ja" sz="822"/>
            </a:br>
            <a:r>
              <a:rPr lang="ja" sz="822"/>
              <a:t>主な結果: ほとんどのケースでPreActはReActを上回り、特にHHタスクでは約20%、OSおよびDBコーディングタスクでは平均12%および6%の改善が見られました。</a:t>
            </a:r>
            <a:br>
              <a:rPr lang="ja" sz="822"/>
            </a:br>
            <a:r>
              <a:rPr lang="ja" sz="822"/>
              <a:t>推論の多様性と方向性: PreActは推論の多様性と計画の方向性の両方を高めることができ、これによりエージェントはより幅広い可能性を探求し、より戦略的にタスクを解決することができます。</a:t>
            </a:r>
            <a:endParaRPr sz="822"/>
          </a:p>
          <a:p>
            <a:pPr indent="0" lvl="0" marL="0" rtl="0" algn="l">
              <a:lnSpc>
                <a:spcPct val="100000"/>
              </a:lnSpc>
              <a:spcBef>
                <a:spcPts val="1200"/>
              </a:spcBef>
              <a:spcAft>
                <a:spcPts val="0"/>
              </a:spcAft>
              <a:buNone/>
            </a:pPr>
            <a:r>
              <a:rPr lang="ja" sz="1122" u="sng"/>
              <a:t>結論</a:t>
            </a:r>
            <a:endParaRPr sz="822"/>
          </a:p>
          <a:p>
            <a:pPr indent="0" lvl="0" marL="0" rtl="0" algn="l">
              <a:lnSpc>
                <a:spcPct val="100000"/>
              </a:lnSpc>
              <a:spcBef>
                <a:spcPts val="1200"/>
              </a:spcBef>
              <a:spcAft>
                <a:spcPts val="0"/>
              </a:spcAft>
              <a:buNone/>
            </a:pPr>
            <a:r>
              <a:rPr lang="ja" sz="822"/>
              <a:t>PreActは、予測を利用してエージェントの計画と推論の多様性および戦略的方向性を強化することにより、複雑なタスクの解決におけるエージェントの能力を向上させることができることを示しました。このフレームワークは、LLMに基づくエージェントの計画と意思決定能力を向上させるための新しいアプローチを提供し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PreAct: Predicting Future in ReAct Enhances Agent’s Planning Ability 2024</a:t>
            </a:r>
            <a:endParaRPr sz="1100"/>
          </a:p>
          <a:p>
            <a:pPr indent="0" lvl="0" marL="0" rtl="0" algn="l">
              <a:lnSpc>
                <a:spcPct val="100000"/>
              </a:lnSpc>
              <a:spcBef>
                <a:spcPts val="1200"/>
              </a:spcBef>
              <a:spcAft>
                <a:spcPts val="0"/>
              </a:spcAft>
              <a:buNone/>
            </a:pPr>
            <a:r>
              <a:rPr lang="ja" sz="1122" u="sng"/>
              <a:t>プロンプト</a:t>
            </a:r>
            <a:endParaRPr sz="822"/>
          </a:p>
          <a:p>
            <a:pPr indent="0" lvl="0" marL="0" rtl="0" algn="l">
              <a:lnSpc>
                <a:spcPct val="100000"/>
              </a:lnSpc>
              <a:spcBef>
                <a:spcPts val="1200"/>
              </a:spcBef>
              <a:spcAft>
                <a:spcPts val="0"/>
              </a:spcAft>
              <a:buNone/>
            </a:pPr>
            <a:r>
              <a:rPr lang="ja" sz="822"/>
              <a:t>HHでのPreActのプロンプト</a:t>
            </a:r>
            <a:endParaRPr sz="822"/>
          </a:p>
          <a:p>
            <a:pPr indent="0" lvl="0" marL="0" rtl="0" algn="l">
              <a:lnSpc>
                <a:spcPct val="100000"/>
              </a:lnSpc>
              <a:spcBef>
                <a:spcPts val="1200"/>
              </a:spcBef>
              <a:spcAft>
                <a:spcPts val="0"/>
              </a:spcAft>
              <a:buNone/>
            </a:pPr>
            <a:r>
              <a:rPr lang="ja" sz="822"/>
              <a:t>家庭環境でのタスクを解決するためにやり取りします。あなたは家庭環境のインテリジェントエージェントであり、タスクの目標を達成するために行動を実行することが目標です。やり取りの始めに、現在の環境と達成すべき目標の詳細な説明が与えられます。各ターンで、そのターンに実行できる行動のリストが与えられます。各ターンで、まず現在の状況について考え、将来の行動を計画し、そのターンの行動を出力し、次に環境が提供する可能性のあるさまざまなタイプのフィードバックを高レベルで予測し、各潜在的なフィードバックカテゴリーに対応する対処法を用意する必要があります。あなたの出力は、このフォーマットに厳密に従う必要があります："THOUGHT: あなたの考え。ACTION: 次の行動。PREDICTED FEEDBACK: 1. 最初の可能性のあるフィードバックタイプとそれに対応する対処法。2. 2番目の可能性のあるフィードバックタイプとそれに対応する対処法。以下同様…"。各ターンの後、環境は即座にフィードバックを与え、それに基づいて次の数ステップを計画します。もし環境の出力が「何も起こらなかった」である場合、それは前の行動が無効であったことを意味し、より多くのオプションを試すべきです。実際のフィードバックが以前に予測されたシナリオのいずれにも当てはまらない場合、次のラウンドの"THOUGHT:"セクションでこの不一致の理由を考察し、それを基に以前の計画を反映する必要があります。最終的に、すべての関連する要因を統合して戦略を再計画してください。リマインダー：1. 行動は与えられた利用可能な行動から選択されなければなりません。提供された利用可能な行動以外の行動は不法と見なされます。2. 過去のラウンドからの利用可能な行動の記録は削除され、現在のラウンドの利用可能な行動のみが提供されます。この削減に適応し、文脈を正しく理解する必要があります。3. 各ターンで、タスク、現在の環境、および歴史的情報に基づいて最初に考え、次に環境フィードバックのタイプを予測する前に行動を提供する必要があります。これらのステップをスキップすることはできず、出力は以前に提供されたフォーマットに厳密に従う必要があります。</a:t>
            </a:r>
            <a:endParaRPr sz="822"/>
          </a:p>
          <a:p>
            <a:pPr indent="0" lvl="0" marL="0" rtl="0" algn="l">
              <a:lnSpc>
                <a:spcPct val="100000"/>
              </a:lnSpc>
              <a:spcBef>
                <a:spcPts val="1200"/>
              </a:spcBef>
              <a:spcAft>
                <a:spcPts val="0"/>
              </a:spcAft>
              <a:buNone/>
            </a:pPr>
            <a:r>
              <a:rPr lang="ja" sz="822"/>
              <a:t>PreActのプロンプト</a:t>
            </a:r>
            <a:endParaRPr sz="822"/>
          </a:p>
          <a:p>
            <a:pPr indent="0" lvl="0" marL="0" rtl="0" algn="l">
              <a:lnSpc>
                <a:spcPct val="100000"/>
              </a:lnSpc>
              <a:spcBef>
                <a:spcPts val="1200"/>
              </a:spcBef>
              <a:spcAft>
                <a:spcPts val="0"/>
              </a:spcAft>
              <a:buNone/>
            </a:pPr>
            <a:r>
              <a:rPr lang="ja" sz="822"/>
              <a:t>あなたは人のように行動するアシスタントであり、私はLinux（Ubuntu）オペレーティングシステムの役割を果たします。あなたの目標は、私が要求する操作を実装するか、私が提案する質問に答えることです。各ターンで、まず何をすべきか考え、次に3つの行動のうち正確に1つを取る必要があります："bash"、"finish"、または"answer"。あなたの行動が'bash'である場合、可能なOS出力をHIGH LEVELで予測し、それぞれの可能性に対処するための提案をする必要があります。また、OSの実際の出力、あなたの最後の予測、および提案を比較する必要があります。実際の出力があなたの予測と一致しない場合、あなたはあなたの考えと行動を反映し、新しい計画を立てるべきです。1. bashコードを実行する必要があると思う場合は、bashアクションを取り、次のように印刷する必要があります：Think: ここにあなたの考えを入れてください。Act: bash "' bash # ここにあなたのbashコードを入れてください "' Predict OS output: 1.あなたの最初の予測と提案 2.あなたの2番目の予測と提案 ... 2. タスクを完了したと思う場合は、finishアクションを取り、次のように印刷する必要があります：Think: ここにあなたの考えを入れてください。Act: finish 3. 質問に対する答えを得たと思う場合は、answerアクションを取り、次のように印刷する必要があります：Think: ここにあなたの考えを入れてください。Act: answer(この括弧の中に質問へのあなたの答えを入れてください) 出力が長すぎる場合は、それを切り詰めます。切り詰められた出力は完全ではありません。切り詰め問題を自分で処理する必要があります。注意してください、あなたのbashコードはいかなる入力操作も含んではいけません。もう一度、各ターンで3つの行動のうち正確に1つだけを取るべきです。(例) 今、私は新しいOSで新しい問題を開始します。私の問題は：(問題)</a:t>
            </a:r>
            <a:endParaRPr sz="822"/>
          </a:p>
          <a:p>
            <a:pPr indent="0" lvl="0" marL="0" rtl="0" algn="l">
              <a:lnSpc>
                <a:spcPct val="100000"/>
              </a:lnSpc>
              <a:spcBef>
                <a:spcPts val="1200"/>
              </a:spcBef>
              <a:spcAft>
                <a:spcPts val="0"/>
              </a:spcAft>
              <a:buNone/>
            </a:pPr>
            <a:r>
              <a:rPr lang="ja" sz="822"/>
              <a:t>DBでのPreActのプロンプト</a:t>
            </a:r>
            <a:endParaRPr sz="822"/>
          </a:p>
          <a:p>
            <a:pPr indent="0" lvl="0" marL="0" rtl="0" algn="l">
              <a:lnSpc>
                <a:spcPct val="100000"/>
              </a:lnSpc>
              <a:spcBef>
                <a:spcPts val="1200"/>
              </a:spcBef>
              <a:spcAft>
                <a:spcPts val="0"/>
              </a:spcAft>
              <a:buNone/>
            </a:pPr>
            <a:r>
              <a:rPr lang="ja" sz="822"/>
              <a:t>私はあなたに質問をします、その後あなたはMySQLデータベースをSQLで操作して質問に答える手伝いをする必要があります。あなたは考え、行動を与え、SQLの可能な出力を予測する必要があります。考える部分では、問題とあなたの解決策を私に説明する必要があります。SQLの出力が予測した出力と一致しない場合、最後のラウンドの計画とSQLを注意深くチェックし、その中の間違いを見つけて修正する必要があります。十分に考えて説明した後、毎ラウンドで操作するか答えるかを選択できます。最後に、SQLの可能なHIGH LEVELの出力を予測し、次のステップの提案をする必要があります。あなたの予測はHIGH LEVELであるべきであり、単にSQLの出力ではありません。あなたの操作は次のようになるべきです：Thought: あなたの考えはここです Action: Operation "'sql SELECT * FROM table WHERE condition; "' Predict MySql Output: 1. SQLのあなたの最初のHIGH LEVEL出力と次のステップの提案。2. SQLのあなたの2番目のHIGH LEVEL出力と次のステップの提案。... SQLをマークダウン形式で、他のコメントなしに入れる必要があります。あなたのSQLは一行でなければなりません。毎回、一つのSQLステートメントのみを実行できます。私は最初のSQLコードブロックのステートメントのみを実行します。SQLを書くたびに、私はそれを実行し、あなたに出力を与えます。操作が終了し、最終回答をコミットしたい場合は、次のように書き留めてください：Thought: あなたの考えはここです Action: Answer Final Answer: ["ANSWER1", "ANSWER2", ...] あなたがあなたの答えに確信がある場合でなければ、このパターンを書いてはいけません。正確で正しい答えを期待しています。あなたの答えは正確でなければなりません。あなたの答えは正しい答えと完全に同じでなければなりません。質問がデータベースの修正に関するものである場合、操作が完了した後、あなたの答えフィールドは何でもかまいません。あなたの返答が先に述べたパターンのいずれにも一致しない場合、あなたは即座に失敗と判断されます。あなたの入力は生のMySQLレスポンスになります、それを自分で処理する必要があります。</a:t>
            </a:r>
            <a:endParaRPr sz="822"/>
          </a:p>
          <a:p>
            <a:pPr indent="0" lvl="0" marL="0" rtl="0" algn="l">
              <a:lnSpc>
                <a:spcPct val="100000"/>
              </a:lnSpc>
              <a:spcBef>
                <a:spcPts val="1200"/>
              </a:spcBef>
              <a:spcAft>
                <a:spcPts val="0"/>
              </a:spcAft>
              <a:buNone/>
            </a:pPr>
            <a:r>
              <a:rPr lang="ja" sz="822"/>
              <a:t>LTPでのPreActのプロンプト</a:t>
            </a:r>
            <a:endParaRPr sz="822"/>
          </a:p>
          <a:p>
            <a:pPr indent="0" lvl="0" marL="0" rtl="0" algn="l">
              <a:lnSpc>
                <a:spcPct val="100000"/>
              </a:lnSpc>
              <a:spcBef>
                <a:spcPts val="1200"/>
              </a:spcBef>
              <a:spcAft>
                <a:spcPts val="1200"/>
              </a:spcAft>
              <a:buNone/>
            </a:pPr>
            <a:r>
              <a:rPr lang="ja" sz="822"/>
              <a:t>以下はLTPのプロンプトです。中国語版は英語版の翻訳にすぎません。 LTP PreActプロンプト あなたはゲームプレイヤーであり、横断思考パズル、別名状況パズルをプレイしています。 横断思考パズルは演繹推論ゲームであり、ここにゲームのルールがあります： 1. ゲームの始めに、「ストーリー」と呼ばれる物語を受け取ります。ストーリーに基づいて、「はい」、「いいえ」、または「関係ない」で答えられる質問をして「真実」を推測する必要があります。 2. 質問をすることで、可能性の範囲を狭めて最終的に真実を推測します。 3. 毎回、一つの質問しかできません。 4. あなたの役割はプレイヤーであることを覚えておいてください。ゲームの終了を宣言したり、推理をあきらめたり、新しいゲームを要求したりすることはできません。 5. ストーリーで既に提供された情報を直接繰り返すことはできません。 6. 「なぜ」の形でストーリーについての詳細を直接尋ねる</a:t>
            </a:r>
            <a:endParaRPr sz="822"/>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What’s the Plan? Evaluating and Developing Planning-Aware Techniques for LLMs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計画立案（planning）に関する研究論文です。計画立案とは、与えられた環境内で特定の目標を</a:t>
            </a:r>
            <a:br>
              <a:rPr lang="ja" sz="764"/>
            </a:br>
            <a:r>
              <a:rPr lang="ja" sz="764"/>
              <a:t>達成するための一連の行動を見つけるタスクを指します。大規模言語モデル（LLMs）は、</a:t>
            </a:r>
            <a:br>
              <a:rPr lang="ja" sz="764"/>
            </a:br>
            <a:r>
              <a:rPr lang="ja" sz="764"/>
              <a:t>ウェブエージェントや具体化されたエージェントなど、計画能力を必要とするアプリケーションに</a:t>
            </a:r>
            <a:br>
              <a:rPr lang="ja" sz="764"/>
            </a:br>
            <a:r>
              <a:rPr lang="ja" sz="764"/>
              <a:t>ますます使用されています。しかし、LLMsが計画に必要なスキルを欠いていることを示す実験を通じて、</a:t>
            </a:r>
            <a:br>
              <a:rPr lang="ja" sz="764"/>
            </a:br>
            <a:r>
              <a:rPr lang="ja" sz="764"/>
              <a:t>本研究は古典的な計画手法とLLMsを組み合わせたハイブリッドアプローチの可能性を提唱しています。</a:t>
            </a:r>
            <a:br>
              <a:rPr lang="ja" sz="764"/>
            </a:br>
            <a:r>
              <a:rPr lang="ja" sz="764"/>
              <a:t>その後、新しいハイブリッド手法であるSimPlanを紹介し、新たな挑戦的なセットアップで</a:t>
            </a:r>
            <a:br>
              <a:rPr lang="ja" sz="764"/>
            </a:br>
            <a:r>
              <a:rPr lang="ja" sz="764"/>
              <a:t>その性能を評価しています。LLMと古典的な計画手法を組み合わせたハイブリッドアプローチの</a:t>
            </a:r>
            <a:br>
              <a:rPr lang="ja" sz="764"/>
            </a:br>
            <a:r>
              <a:rPr lang="ja" sz="764"/>
              <a:t>SimPlanという新しいハイブリッド手法を紹介し、その性能を評価した。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SimPlanは、アクションランキングモデルと貪欲な最良優先探索アルゴリズムを組み合わせたものです。</a:t>
            </a:r>
            <a:br>
              <a:rPr lang="ja" sz="764"/>
            </a:br>
            <a:r>
              <a:rPr lang="ja" sz="764"/>
              <a:t>このアプローチは、LLMsが示した限界に対処し、状態空間の探索を改善することを目指しています。</a:t>
            </a:r>
            <a:br>
              <a:rPr lang="ja" sz="764"/>
            </a:br>
            <a:r>
              <a:rPr lang="ja" sz="764"/>
              <a:t>データ生成と拡張、アクションのランキング学習、推論時のデコーディングに関する詳細が説明されています。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SimPlanは、複数の計画ドメインにわたる実験で、既存のLLMベースのプランナーよりも</a:t>
            </a:r>
            <a:br>
              <a:rPr lang="ja" sz="822"/>
            </a:br>
            <a:r>
              <a:rPr lang="ja" sz="822"/>
              <a:t>顕著に優れた性能を示しました。特に、新たな一般化された計画セットアップで有意な性能</a:t>
            </a:r>
            <a:br>
              <a:rPr lang="ja" sz="822"/>
            </a:br>
            <a:r>
              <a:rPr lang="ja" sz="822"/>
              <a:t>向上を達成しましたが、このセットアップは引き続き挑戦を提示しています。</a:t>
            </a:r>
            <a:br>
              <a:rPr lang="ja" sz="822"/>
            </a:br>
            <a:r>
              <a:rPr lang="ja" sz="822"/>
              <a:t>また、ハイブリッドアプローチがLLMsの計画能力を強化するための有効な手段であることを示唆しています。</a:t>
            </a:r>
            <a:br>
              <a:rPr lang="ja" sz="822"/>
            </a:br>
            <a:r>
              <a:rPr lang="ja" sz="822"/>
              <a:t>この研究は、LLMsを用いた計画立案における新しいアプローチを提案し、その有効性を実証しています。</a:t>
            </a:r>
            <a:br>
              <a:rPr lang="ja" sz="822"/>
            </a:br>
            <a:r>
              <a:rPr lang="ja" sz="822"/>
              <a:t>ハイブリッドメソッドの開発と評価を通じて、AIにおける計画立案の進歩に貢献しています</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1200"/>
              </a:spcAft>
              <a:buNone/>
            </a:pPr>
            <a:r>
              <a:rPr lang="ja" sz="822"/>
              <a:t>SimPlanの実装は、論文に記載された詳細に基づいていくつかのステップに分けられます。</a:t>
            </a:r>
            <a:br>
              <a:rPr lang="ja" sz="822"/>
            </a:br>
            <a:r>
              <a:rPr lang="ja" sz="822"/>
              <a:t>ステップ1: データの準備</a:t>
            </a:r>
            <a:br>
              <a:rPr lang="ja" sz="822"/>
            </a:br>
            <a:r>
              <a:rPr lang="ja" sz="822"/>
              <a:t>SimPlanを実装する前に、訓練データとして使用する問題インスタンスとそれに対応するプランを</a:t>
            </a:r>
            <a:br>
              <a:rPr lang="ja" sz="822"/>
            </a:br>
            <a:r>
              <a:rPr lang="ja" sz="822"/>
              <a:t>準備する必要があります。これらはPDDL（Planning Domain Definition Language）形式で</a:t>
            </a:r>
            <a:br>
              <a:rPr lang="ja" sz="822"/>
            </a:br>
            <a:r>
              <a:rPr lang="ja" sz="822"/>
              <a:t>用意されることが多いです。</a:t>
            </a:r>
            <a:br>
              <a:rPr lang="ja" sz="822"/>
            </a:br>
            <a:r>
              <a:rPr lang="ja" sz="822"/>
              <a:t>ステップ2: アクションランキングモデルの訓練</a:t>
            </a:r>
            <a:br>
              <a:rPr lang="ja" sz="822"/>
            </a:br>
            <a:r>
              <a:rPr lang="ja" sz="822"/>
              <a:t>SimPlanの核となる部分は、現在の状態と目標から適切なアクションをランキングする</a:t>
            </a:r>
            <a:br>
              <a:rPr lang="ja" sz="822"/>
            </a:br>
            <a:r>
              <a:rPr lang="ja" sz="822"/>
              <a:t>アクションランキングモデルです。このモデルは、アクションの有効性をスコアリングするために</a:t>
            </a:r>
            <a:br>
              <a:rPr lang="ja" sz="822"/>
            </a:br>
            <a:r>
              <a:rPr lang="ja" sz="822"/>
              <a:t>訓練されます。</a:t>
            </a:r>
            <a:br>
              <a:rPr lang="ja" sz="822"/>
            </a:br>
            <a:r>
              <a:rPr lang="ja" sz="822"/>
              <a:t>ステップ3: 貪欲な最良優先探索（GBFS）アルゴリズム</a:t>
            </a:r>
            <a:br>
              <a:rPr lang="ja" sz="822"/>
            </a:br>
            <a:r>
              <a:rPr lang="ja" sz="822"/>
              <a:t>貪欲な最良優先探索アルゴリズムを使用して、ランキングされたアクションから</a:t>
            </a:r>
            <a:br>
              <a:rPr lang="ja" sz="822"/>
            </a:br>
            <a:r>
              <a:rPr lang="ja" sz="822"/>
              <a:t>最適なプランを生成します。</a:t>
            </a:r>
            <a:endParaRPr sz="822"/>
          </a:p>
        </p:txBody>
      </p:sp>
      <p:sp>
        <p:nvSpPr>
          <p:cNvPr id="691" name="Google Shape;691;p116"/>
          <p:cNvSpPr txBox="1"/>
          <p:nvPr/>
        </p:nvSpPr>
        <p:spPr>
          <a:xfrm>
            <a:off x="5172900" y="322225"/>
            <a:ext cx="3971100" cy="460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t>PDDL（Planning Domain Definition Language）は、人工知能の計画問題を記述するための標準的な言語です。PDDLは、特に自動計画システムの開発や評価において、計画ドメインと計画問題の両方を形式的に記述するために広く使用されています。この言語は、計画ドメインの一般的なルールや制約と、特定の計画問題における具体的な目標や初期状態を分離して記述することを可能にし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PDDLの主な構成要素</a:t>
            </a:r>
            <a:endParaRPr sz="700"/>
          </a:p>
          <a:p>
            <a:pPr indent="0" lvl="0" marL="0" rtl="0" algn="l">
              <a:spcBef>
                <a:spcPts val="0"/>
              </a:spcBef>
              <a:spcAft>
                <a:spcPts val="0"/>
              </a:spcAft>
              <a:buNone/>
            </a:pPr>
            <a:r>
              <a:rPr lang="ja" sz="700"/>
              <a:t>ドメイン定義: ドメインは、計画問題が存在する環境のルールや制約を記述します。これには、使用可能なアクション、それらのアクションの前提条件（preconditions）と効果（effects）、およびドメインにおけるオブジェクトの型が含まれ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問題定義: 特定の計画問題を記述し、そのドメイン内での具体的な目標、初期状態、および使用可能なオブジェクトを定義します。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例: </a:t>
            </a:r>
            <a:endParaRPr sz="700"/>
          </a:p>
          <a:p>
            <a:pPr indent="0" lvl="0" marL="0" rtl="0" algn="l">
              <a:spcBef>
                <a:spcPts val="0"/>
              </a:spcBef>
              <a:spcAft>
                <a:spcPts val="0"/>
              </a:spcAft>
              <a:buNone/>
            </a:pPr>
            <a:r>
              <a:rPr lang="ja" sz="700"/>
              <a:t>ドメイン定義の例:</a:t>
            </a:r>
            <a:endParaRPr sz="700"/>
          </a:p>
          <a:p>
            <a:pPr indent="0" lvl="0" marL="0" rtl="0" algn="l">
              <a:spcBef>
                <a:spcPts val="0"/>
              </a:spcBef>
              <a:spcAft>
                <a:spcPts val="0"/>
              </a:spcAft>
              <a:buNone/>
            </a:pPr>
            <a:r>
              <a:rPr lang="ja" sz="700"/>
              <a:t>(define (domain simple-movement)</a:t>
            </a:r>
            <a:endParaRPr sz="700"/>
          </a:p>
          <a:p>
            <a:pPr indent="0" lvl="0" marL="0" rtl="0" algn="l">
              <a:spcBef>
                <a:spcPts val="0"/>
              </a:spcBef>
              <a:spcAft>
                <a:spcPts val="0"/>
              </a:spcAft>
              <a:buNone/>
            </a:pPr>
            <a:r>
              <a:rPr lang="ja" sz="700"/>
              <a:t>  (:requirements :strips)</a:t>
            </a:r>
            <a:endParaRPr sz="700"/>
          </a:p>
          <a:p>
            <a:pPr indent="0" lvl="0" marL="0" rtl="0" algn="l">
              <a:spcBef>
                <a:spcPts val="0"/>
              </a:spcBef>
              <a:spcAft>
                <a:spcPts val="0"/>
              </a:spcAft>
              <a:buNone/>
            </a:pPr>
            <a:r>
              <a:rPr lang="ja" sz="700"/>
              <a:t>  (:predicates (at ?x ?y) (path ?x ?y))</a:t>
            </a:r>
            <a:endParaRPr sz="700"/>
          </a:p>
          <a:p>
            <a:pPr indent="0" lvl="0" marL="0" rtl="0" algn="l">
              <a:spcBef>
                <a:spcPts val="0"/>
              </a:spcBef>
              <a:spcAft>
                <a:spcPts val="0"/>
              </a:spcAft>
              <a:buNone/>
            </a:pPr>
            <a:r>
              <a:rPr lang="ja" sz="700"/>
              <a:t>  </a:t>
            </a:r>
            <a:endParaRPr sz="700"/>
          </a:p>
          <a:p>
            <a:pPr indent="0" lvl="0" marL="0" rtl="0" algn="l">
              <a:spcBef>
                <a:spcPts val="0"/>
              </a:spcBef>
              <a:spcAft>
                <a:spcPts val="0"/>
              </a:spcAft>
              <a:buNone/>
            </a:pPr>
            <a:r>
              <a:rPr lang="ja" sz="700"/>
              <a:t>  (:action move</a:t>
            </a:r>
            <a:endParaRPr sz="700"/>
          </a:p>
          <a:p>
            <a:pPr indent="0" lvl="0" marL="0" rtl="0" algn="l">
              <a:spcBef>
                <a:spcPts val="0"/>
              </a:spcBef>
              <a:spcAft>
                <a:spcPts val="0"/>
              </a:spcAft>
              <a:buNone/>
            </a:pPr>
            <a:r>
              <a:rPr lang="ja" sz="700"/>
              <a:t>    :parameters (?from ?to)</a:t>
            </a:r>
            <a:endParaRPr sz="700"/>
          </a:p>
          <a:p>
            <a:pPr indent="0" lvl="0" marL="0" rtl="0" algn="l">
              <a:spcBef>
                <a:spcPts val="0"/>
              </a:spcBef>
              <a:spcAft>
                <a:spcPts val="0"/>
              </a:spcAft>
              <a:buNone/>
            </a:pPr>
            <a:r>
              <a:rPr lang="ja" sz="700"/>
              <a:t>    :precondition (and (at ?x ?from) (path ?from ?to))</a:t>
            </a:r>
            <a:endParaRPr sz="700"/>
          </a:p>
          <a:p>
            <a:pPr indent="0" lvl="0" marL="0" rtl="0" algn="l">
              <a:spcBef>
                <a:spcPts val="0"/>
              </a:spcBef>
              <a:spcAft>
                <a:spcPts val="0"/>
              </a:spcAft>
              <a:buNone/>
            </a:pPr>
            <a:r>
              <a:rPr lang="ja" sz="700"/>
              <a:t>    :effect (and (at ?x ?to) (not (at ?x ?from)))</a:t>
            </a:r>
            <a:endParaRPr sz="700"/>
          </a:p>
          <a:p>
            <a:pPr indent="0" lvl="0" marL="0" rtl="0" algn="l">
              <a:spcBef>
                <a:spcPts val="0"/>
              </a:spcBef>
              <a:spcAft>
                <a:spcPts val="0"/>
              </a:spcAft>
              <a:buNone/>
            </a:pPr>
            <a:r>
              <a:rPr lang="ja" sz="700"/>
              <a:t>  )</a:t>
            </a:r>
            <a:endParaRPr sz="700"/>
          </a:p>
          <a:p>
            <a:pPr indent="0" lvl="0" marL="0" rtl="0" algn="l">
              <a:spcBef>
                <a:spcPts val="0"/>
              </a:spcBef>
              <a:spcAft>
                <a:spcPts val="0"/>
              </a:spcAft>
              <a:buNone/>
            </a:pPr>
            <a:r>
              <a:rPr lang="ja" sz="700"/>
              <a:t>)</a:t>
            </a:r>
            <a:endParaRPr sz="700"/>
          </a:p>
          <a:p>
            <a:pPr indent="0" lvl="0" marL="0" rtl="0" algn="l">
              <a:spcBef>
                <a:spcPts val="0"/>
              </a:spcBef>
              <a:spcAft>
                <a:spcPts val="0"/>
              </a:spcAft>
              <a:buNone/>
            </a:pPr>
            <a:r>
              <a:rPr lang="ja" sz="700"/>
              <a:t>この例では、オブジェクトがある位置から別の位置へ移動する簡単なドメインを定義しています。アクションmoveは、オブジェクトが?from位置から?to位置へ移動することを表しています。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問題定義の例:</a:t>
            </a:r>
            <a:endParaRPr sz="700"/>
          </a:p>
          <a:p>
            <a:pPr indent="0" lvl="0" marL="0" rtl="0" algn="l">
              <a:spcBef>
                <a:spcPts val="0"/>
              </a:spcBef>
              <a:spcAft>
                <a:spcPts val="0"/>
              </a:spcAft>
              <a:buNone/>
            </a:pPr>
            <a:r>
              <a:rPr lang="ja" sz="700"/>
              <a:t>(define (problem simple-problem)</a:t>
            </a:r>
            <a:endParaRPr sz="700"/>
          </a:p>
          <a:p>
            <a:pPr indent="0" lvl="0" marL="0" rtl="0" algn="l">
              <a:spcBef>
                <a:spcPts val="0"/>
              </a:spcBef>
              <a:spcAft>
                <a:spcPts val="0"/>
              </a:spcAft>
              <a:buNone/>
            </a:pPr>
            <a:r>
              <a:rPr lang="ja" sz="700"/>
              <a:t>  (:domain simple-movement)</a:t>
            </a:r>
            <a:endParaRPr sz="700"/>
          </a:p>
          <a:p>
            <a:pPr indent="0" lvl="0" marL="0" rtl="0" algn="l">
              <a:spcBef>
                <a:spcPts val="0"/>
              </a:spcBef>
              <a:spcAft>
                <a:spcPts val="0"/>
              </a:spcAft>
              <a:buNone/>
            </a:pPr>
            <a:r>
              <a:rPr lang="ja" sz="700"/>
              <a:t>  (:objects a b c - location)</a:t>
            </a:r>
            <a:endParaRPr sz="700"/>
          </a:p>
          <a:p>
            <a:pPr indent="0" lvl="0" marL="0" rtl="0" algn="l">
              <a:spcBef>
                <a:spcPts val="0"/>
              </a:spcBef>
              <a:spcAft>
                <a:spcPts val="0"/>
              </a:spcAft>
              <a:buNone/>
            </a:pPr>
            <a:r>
              <a:rPr lang="ja" sz="700"/>
              <a:t>  (:init (at x a) (path a b) (path b c))</a:t>
            </a:r>
            <a:endParaRPr sz="700"/>
          </a:p>
          <a:p>
            <a:pPr indent="0" lvl="0" marL="0" rtl="0" algn="l">
              <a:spcBef>
                <a:spcPts val="0"/>
              </a:spcBef>
              <a:spcAft>
                <a:spcPts val="0"/>
              </a:spcAft>
              <a:buNone/>
            </a:pPr>
            <a:r>
              <a:rPr lang="ja" sz="700"/>
              <a:t>  (:goal (at x c))</a:t>
            </a:r>
            <a:endParaRPr sz="700"/>
          </a:p>
          <a:p>
            <a:pPr indent="0" lvl="0" marL="0" rtl="0" algn="l">
              <a:spcBef>
                <a:spcPts val="0"/>
              </a:spcBef>
              <a:spcAft>
                <a:spcPts val="0"/>
              </a:spcAft>
              <a:buNone/>
            </a:pPr>
            <a:r>
              <a:rPr lang="ja" sz="700"/>
              <a: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この問題定義では、オブジェクトxが位置aから位置cへ移動することを目標としています。初期状態では、オブジェクトxは位置aにあり、位置aからbへ、そして位置bからcへのパスが存在します。</a:t>
            </a:r>
            <a:endParaRPr sz="7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What’s the Plan? Evaluating and Developing Planning-Aware Techniques for LLMs 2024</a:t>
            </a:r>
            <a:endParaRPr sz="1100"/>
          </a:p>
          <a:p>
            <a:pPr indent="0" lvl="0" marL="0" rtl="0" algn="l">
              <a:lnSpc>
                <a:spcPct val="100000"/>
              </a:lnSpc>
              <a:spcBef>
                <a:spcPts val="1200"/>
              </a:spcBef>
              <a:spcAft>
                <a:spcPts val="1200"/>
              </a:spcAft>
              <a:buNone/>
            </a:pPr>
            <a:r>
              <a:t/>
            </a:r>
            <a:endParaRPr sz="822"/>
          </a:p>
        </p:txBody>
      </p:sp>
      <p:sp>
        <p:nvSpPr>
          <p:cNvPr id="697" name="Google Shape;697;p117"/>
          <p:cNvSpPr txBox="1"/>
          <p:nvPr/>
        </p:nvSpPr>
        <p:spPr>
          <a:xfrm>
            <a:off x="0" y="336904"/>
            <a:ext cx="9144000" cy="6422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122" u="sng">
                <a:solidFill>
                  <a:schemeClr val="accent3"/>
                </a:solidFill>
                <a:latin typeface="Proxima Nova"/>
                <a:ea typeface="Proxima Nova"/>
                <a:cs typeface="Proxima Nova"/>
                <a:sym typeface="Proxima Nova"/>
              </a:rPr>
              <a:t>実装</a:t>
            </a:r>
            <a:endParaRPr sz="600"/>
          </a:p>
          <a:p>
            <a:pPr indent="0" lvl="0" marL="0" rtl="0" algn="l">
              <a:spcBef>
                <a:spcPts val="1200"/>
              </a:spcBef>
              <a:spcAft>
                <a:spcPts val="0"/>
              </a:spcAft>
              <a:buNone/>
            </a:pPr>
            <a:r>
              <a:rPr lang="ja" sz="600"/>
              <a:t>ステップ1: データの準備</a:t>
            </a:r>
            <a:endParaRPr sz="600"/>
          </a:p>
          <a:p>
            <a:pPr indent="0" lvl="0" marL="0" rtl="0" algn="l">
              <a:spcBef>
                <a:spcPts val="0"/>
              </a:spcBef>
              <a:spcAft>
                <a:spcPts val="0"/>
              </a:spcAft>
              <a:buNone/>
            </a:pPr>
            <a:r>
              <a:rPr lang="ja" sz="600"/>
              <a:t>SimPlanを実装する前に、訓練データとして使用する問題インスタンスとそれに対応するプランを準備する必要があります。これらはPDDL（Planning Domain Definition Language）形式で用意されることが多いです。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ステップ2: アクションランキングモデルの訓練</a:t>
            </a:r>
            <a:endParaRPr sz="600"/>
          </a:p>
          <a:p>
            <a:pPr indent="0" lvl="0" marL="0" rtl="0" algn="l">
              <a:spcBef>
                <a:spcPts val="0"/>
              </a:spcBef>
              <a:spcAft>
                <a:spcPts val="0"/>
              </a:spcAft>
              <a:buNone/>
            </a:pPr>
            <a:r>
              <a:rPr lang="ja" sz="600"/>
              <a:t>SimPlanの核となる部分は、現在の状態と目標から適切なアクションをランキングするアクションランキングモデルです。このモデルは、アクションの有効性をスコアリングするために訓練されます。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ステップ3: 貪欲な最良優先探索（GBFS）アルゴリズム</a:t>
            </a:r>
            <a:endParaRPr sz="600"/>
          </a:p>
          <a:p>
            <a:pPr indent="0" lvl="0" marL="0" rtl="0" algn="l">
              <a:spcBef>
                <a:spcPts val="0"/>
              </a:spcBef>
              <a:spcAft>
                <a:spcPts val="0"/>
              </a:spcAft>
              <a:buNone/>
            </a:pPr>
            <a:r>
              <a:rPr lang="ja" sz="600"/>
              <a:t>貪欲な最良優先探索アルゴリズムを使用して、ランキングされたアクションから最適なプランを生成します。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実装例</a:t>
            </a:r>
            <a:endParaRPr sz="600"/>
          </a:p>
          <a:p>
            <a:pPr indent="0" lvl="0" marL="0" rtl="0" algn="l">
              <a:spcBef>
                <a:spcPts val="0"/>
              </a:spcBef>
              <a:spcAft>
                <a:spcPts val="0"/>
              </a:spcAft>
              <a:buNone/>
            </a:pPr>
            <a:r>
              <a:rPr lang="ja" sz="600"/>
              <a:t>以下のコードは、SimPlanの簡単な実装例を示しています。この例では、具体的なデータセットやアクションランキングモデルの訓練プロセスは含まれていませんが、GBFSアルゴリズムの基本的なアイデアを示してい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class SimPlan:</a:t>
            </a:r>
            <a:endParaRPr sz="600"/>
          </a:p>
          <a:p>
            <a:pPr indent="0" lvl="0" marL="0" rtl="0" algn="l">
              <a:spcBef>
                <a:spcPts val="0"/>
              </a:spcBef>
              <a:spcAft>
                <a:spcPts val="0"/>
              </a:spcAft>
              <a:buNone/>
            </a:pPr>
            <a:r>
              <a:rPr lang="ja" sz="600"/>
              <a:t>    def __init__(self, action_ranking_model):</a:t>
            </a:r>
            <a:endParaRPr sz="600"/>
          </a:p>
          <a:p>
            <a:pPr indent="0" lvl="0" marL="0" rtl="0" algn="l">
              <a:spcBef>
                <a:spcPts val="0"/>
              </a:spcBef>
              <a:spcAft>
                <a:spcPts val="0"/>
              </a:spcAft>
              <a:buNone/>
            </a:pPr>
            <a:r>
              <a:rPr lang="ja" sz="600"/>
              <a:t>        self.action_ranking_model = action_ranking_model</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rank_actions(self, state, goals):</a:t>
            </a:r>
            <a:endParaRPr sz="600"/>
          </a:p>
          <a:p>
            <a:pPr indent="0" lvl="0" marL="0" rtl="0" algn="l">
              <a:spcBef>
                <a:spcPts val="0"/>
              </a:spcBef>
              <a:spcAft>
                <a:spcPts val="0"/>
              </a:spcAft>
              <a:buNone/>
            </a:pPr>
            <a:r>
              <a:rPr lang="ja" sz="600"/>
              <a:t>        # この関数は、与えられた状態と目標に基づいてアクションをランキングします。</a:t>
            </a:r>
            <a:endParaRPr sz="600"/>
          </a:p>
          <a:p>
            <a:pPr indent="0" lvl="0" marL="0" rtl="0" algn="l">
              <a:spcBef>
                <a:spcPts val="0"/>
              </a:spcBef>
              <a:spcAft>
                <a:spcPts val="0"/>
              </a:spcAft>
              <a:buNone/>
            </a:pPr>
            <a:r>
              <a:rPr lang="ja" sz="600"/>
              <a:t>        # 実際の実装では、action_ranking_modelを使用してアクションのスコアを計算します。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search(self, initial_state, goals):</a:t>
            </a:r>
            <a:endParaRPr sz="600"/>
          </a:p>
          <a:p>
            <a:pPr indent="0" lvl="0" marL="0" rtl="0" algn="l">
              <a:spcBef>
                <a:spcPts val="0"/>
              </a:spcBef>
              <a:spcAft>
                <a:spcPts val="0"/>
              </a:spcAft>
              <a:buNone/>
            </a:pPr>
            <a:r>
              <a:rPr lang="ja" sz="600"/>
              <a:t>        # GBFSアルゴリズムを実装します。</a:t>
            </a:r>
            <a:endParaRPr sz="600"/>
          </a:p>
          <a:p>
            <a:pPr indent="0" lvl="0" marL="0" rtl="0" algn="l">
              <a:spcBef>
                <a:spcPts val="0"/>
              </a:spcBef>
              <a:spcAft>
                <a:spcPts val="0"/>
              </a:spcAft>
              <a:buNone/>
            </a:pPr>
            <a:r>
              <a:rPr lang="ja" sz="600"/>
              <a:t>        open_list = [initial_state]</a:t>
            </a:r>
            <a:endParaRPr sz="600"/>
          </a:p>
          <a:p>
            <a:pPr indent="0" lvl="0" marL="0" rtl="0" algn="l">
              <a:spcBef>
                <a:spcPts val="0"/>
              </a:spcBef>
              <a:spcAft>
                <a:spcPts val="0"/>
              </a:spcAft>
              <a:buNone/>
            </a:pPr>
            <a:r>
              <a:rPr lang="ja" sz="600"/>
              <a:t>        closed_list = []</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while open_list:</a:t>
            </a:r>
            <a:endParaRPr sz="600"/>
          </a:p>
          <a:p>
            <a:pPr indent="0" lvl="0" marL="0" rtl="0" algn="l">
              <a:spcBef>
                <a:spcPts val="0"/>
              </a:spcBef>
              <a:spcAft>
                <a:spcPts val="0"/>
              </a:spcAft>
              <a:buNone/>
            </a:pPr>
            <a:r>
              <a:rPr lang="ja" sz="600"/>
              <a:t>            current_state = open_list.pop(0)</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if self.is_goal_state(current_state, goals):</a:t>
            </a:r>
            <a:endParaRPr sz="600"/>
          </a:p>
          <a:p>
            <a:pPr indent="0" lvl="0" marL="0" rtl="0" algn="l">
              <a:spcBef>
                <a:spcPts val="0"/>
              </a:spcBef>
              <a:spcAft>
                <a:spcPts val="0"/>
              </a:spcAft>
              <a:buNone/>
            </a:pPr>
            <a:r>
              <a:rPr lang="ja" sz="600"/>
              <a:t>                return self.reconstruct_plan(current_state)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for action in self.possible_actions(current_state):</a:t>
            </a:r>
            <a:endParaRPr sz="600"/>
          </a:p>
          <a:p>
            <a:pPr indent="0" lvl="0" marL="0" rtl="0" algn="l">
              <a:spcBef>
                <a:spcPts val="0"/>
              </a:spcBef>
              <a:spcAft>
                <a:spcPts val="0"/>
              </a:spcAft>
              <a:buNone/>
            </a:pPr>
            <a:r>
              <a:rPr lang="ja" sz="600"/>
              <a:t>                next_state = self.apply_action(current_state, action)</a:t>
            </a:r>
            <a:endParaRPr sz="600"/>
          </a:p>
          <a:p>
            <a:pPr indent="0" lvl="0" marL="0" rtl="0" algn="l">
              <a:spcBef>
                <a:spcPts val="0"/>
              </a:spcBef>
              <a:spcAft>
                <a:spcPts val="0"/>
              </a:spcAft>
              <a:buNone/>
            </a:pPr>
            <a:r>
              <a:rPr lang="ja" sz="600"/>
              <a:t>                if next_state not in closed_list:</a:t>
            </a:r>
            <a:endParaRPr sz="600"/>
          </a:p>
          <a:p>
            <a:pPr indent="0" lvl="0" marL="0" rtl="0" algn="l">
              <a:spcBef>
                <a:spcPts val="0"/>
              </a:spcBef>
              <a:spcAft>
                <a:spcPts val="0"/>
              </a:spcAft>
              <a:buNone/>
            </a:pPr>
            <a:r>
              <a:rPr lang="ja" sz="600"/>
              <a:t>                    open_list.append(next_state)</a:t>
            </a:r>
            <a:endParaRPr sz="600"/>
          </a:p>
          <a:p>
            <a:pPr indent="0" lvl="0" marL="0" rtl="0" algn="l">
              <a:spcBef>
                <a:spcPts val="0"/>
              </a:spcBef>
              <a:spcAft>
                <a:spcPts val="0"/>
              </a:spcAft>
              <a:buNone/>
            </a:pPr>
            <a:r>
              <a:rPr lang="ja" sz="600"/>
              <a:t>                    closed_list.append(current_state)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None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is_goal_state(self, state, goals):</a:t>
            </a:r>
            <a:endParaRPr sz="600"/>
          </a:p>
          <a:p>
            <a:pPr indent="0" lvl="0" marL="0" rtl="0" algn="l">
              <a:spcBef>
                <a:spcPts val="0"/>
              </a:spcBef>
              <a:spcAft>
                <a:spcPts val="0"/>
              </a:spcAft>
              <a:buNone/>
            </a:pPr>
            <a:r>
              <a:rPr lang="ja" sz="600"/>
              <a:t>        # 現在の状態が目標状態に一致するかどうかをチェックします。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apply_action(self, state, action):</a:t>
            </a:r>
            <a:endParaRPr sz="600"/>
          </a:p>
          <a:p>
            <a:pPr indent="0" lvl="0" marL="0" rtl="0" algn="l">
              <a:spcBef>
                <a:spcPts val="0"/>
              </a:spcBef>
              <a:spcAft>
                <a:spcPts val="0"/>
              </a:spcAft>
              <a:buNone/>
            </a:pPr>
            <a:r>
              <a:rPr lang="ja" sz="600"/>
              <a:t>        # アクションを適用して新しい状態を生成します。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reconstruct_plan(self, state):</a:t>
            </a:r>
            <a:endParaRPr sz="600"/>
          </a:p>
          <a:p>
            <a:pPr indent="0" lvl="0" marL="0" rtl="0" algn="l">
              <a:spcBef>
                <a:spcPts val="0"/>
              </a:spcBef>
              <a:spcAft>
                <a:spcPts val="0"/>
              </a:spcAft>
              <a:buNone/>
            </a:pPr>
            <a:r>
              <a:rPr lang="ja" sz="600"/>
              <a:t>        # 最終的な状態からプランを再構築します。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アクションランキングモデルの例（実際には訓練が必要）</a:t>
            </a:r>
            <a:endParaRPr sz="600"/>
          </a:p>
          <a:p>
            <a:pPr indent="0" lvl="0" marL="0" rtl="0" algn="l">
              <a:spcBef>
                <a:spcPts val="0"/>
              </a:spcBef>
              <a:spcAft>
                <a:spcPts val="0"/>
              </a:spcAft>
              <a:buNone/>
            </a:pPr>
            <a:r>
              <a:rPr lang="ja" sz="600"/>
              <a:t>action_ranking_model = None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SimPlanのインスタンスを作成</a:t>
            </a:r>
            <a:endParaRPr sz="600"/>
          </a:p>
          <a:p>
            <a:pPr indent="0" lvl="0" marL="0" rtl="0" algn="l">
              <a:spcBef>
                <a:spcPts val="0"/>
              </a:spcBef>
              <a:spcAft>
                <a:spcPts val="0"/>
              </a:spcAft>
              <a:buNone/>
            </a:pPr>
            <a:r>
              <a:rPr lang="ja" sz="600"/>
              <a:t>sim_plan = SimPlan(action_ranking_model)</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初期状態と目標を設定</a:t>
            </a:r>
            <a:endParaRPr sz="600"/>
          </a:p>
          <a:p>
            <a:pPr indent="0" lvl="0" marL="0" rtl="0" algn="l">
              <a:spcBef>
                <a:spcPts val="0"/>
              </a:spcBef>
              <a:spcAft>
                <a:spcPts val="0"/>
              </a:spcAft>
              <a:buNone/>
            </a:pPr>
            <a:r>
              <a:rPr lang="ja" sz="600"/>
              <a:t>initial_state = ...</a:t>
            </a:r>
            <a:endParaRPr sz="600"/>
          </a:p>
          <a:p>
            <a:pPr indent="0" lvl="0" marL="0" rtl="0" algn="l">
              <a:spcBef>
                <a:spcPts val="0"/>
              </a:spcBef>
              <a:spcAft>
                <a:spcPts val="0"/>
              </a:spcAft>
              <a:buNone/>
            </a:pPr>
            <a:r>
              <a:rPr lang="ja" sz="600"/>
              <a:t>goals =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プランを生成</a:t>
            </a:r>
            <a:endParaRPr sz="600"/>
          </a:p>
          <a:p>
            <a:pPr indent="0" lvl="0" marL="0" rtl="0" algn="l">
              <a:spcBef>
                <a:spcPts val="0"/>
              </a:spcBef>
              <a:spcAft>
                <a:spcPts val="0"/>
              </a:spcAft>
              <a:buNone/>
            </a:pPr>
            <a:r>
              <a:rPr lang="ja" sz="600"/>
              <a:t>plan = sim_plan.search(initial_state, goals)</a:t>
            </a:r>
            <a:endParaRPr sz="6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Comprehensive Cognitive LLM Agent for Smartphone GUI Automation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GUI自動化は、人間のような操作をAIによって実現することを目的としています。LLMは、知覚、推論、行動の能力を示し、GUI環境とのインタラクションにおいて包括的な認識が必要です。</a:t>
            </a:r>
            <a:br>
              <a:rPr lang="ja" sz="764"/>
            </a:br>
            <a:r>
              <a:rPr lang="ja" sz="764"/>
              <a:t>GUI自動化のための包括的認知能力を持つLLMエージェント、CoCo-Agentを提案。このエージェントは、包括的環境認識(CEP)と条件付き行動予測(CAP)の2つの新しいアプローチを用いて、GUI自動化の性能を体系的に向上させます。CEPは、スクリーンショットや詳細なレイアウト情報など、様々な側面と粒度からGUIの認識を促進し、CAPは行動予測をサブプロブレムに分解して取り組みます。技術的な設計により、AITWとMETA-GUIベンチマークで最先端の性能を達成し、現実的なシナリオでの有望な能力を示し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CoCo-Agentは、LLaVAモデルを基盤とし、CEPとCAPを通じてGUIの詳細な認識と</a:t>
            </a:r>
            <a:br>
              <a:rPr lang="ja" sz="764"/>
            </a:br>
            <a:r>
              <a:rPr lang="ja" sz="764"/>
              <a:t>条件付き行動予測を行います。</a:t>
            </a:r>
            <a:br>
              <a:rPr lang="ja" sz="764"/>
            </a:br>
            <a:r>
              <a:rPr lang="ja" sz="764"/>
              <a:t>AITWとMETA-GUIのベンチマークを用いて、</a:t>
            </a:r>
            <a:br>
              <a:rPr lang="ja" sz="764"/>
            </a:br>
            <a:r>
              <a:rPr lang="ja" sz="764"/>
              <a:t>様々なGUI操作タスクにおける性能を評価しました。</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CoCo-Agentは、AITWとMETA-GUIベンチマークで最先端の性能を達成しました。</a:t>
            </a:r>
            <a:br>
              <a:rPr lang="ja" sz="822"/>
            </a:br>
            <a:r>
              <a:rPr lang="ja" sz="822"/>
              <a:t>詳細な分析を通じて、各認識要素の重要性と視覚モジュールの選択肢、将来の行動予測の有効性が示されました。</a:t>
            </a:r>
            <a:endParaRPr sz="822"/>
          </a:p>
          <a:p>
            <a:pPr indent="0" lvl="0" marL="0" rtl="0" algn="l">
              <a:lnSpc>
                <a:spcPct val="100000"/>
              </a:lnSpc>
              <a:spcBef>
                <a:spcPts val="1200"/>
              </a:spcBef>
              <a:spcAft>
                <a:spcPts val="0"/>
              </a:spcAft>
              <a:buNone/>
            </a:pPr>
            <a:r>
              <a:rPr lang="ja" sz="822"/>
              <a:t>包括的環境認識(CEP): CEPは、GUIの認識をさまざまな側面と粒度から促進することを目的としています。具体的には、スクリーンショットや補足的な詳細レイアウト、視覚チャネルのための行動記録などを含みます。このアプローチにより、エージェントはGUI環境をより包括的に理解し、適切な行動を予測できるようになります。</a:t>
            </a:r>
            <a:endParaRPr sz="822"/>
          </a:p>
          <a:p>
            <a:pPr indent="0" lvl="0" marL="0" rtl="0" algn="l">
              <a:lnSpc>
                <a:spcPct val="100000"/>
              </a:lnSpc>
              <a:spcBef>
                <a:spcPts val="1200"/>
              </a:spcBef>
              <a:spcAft>
                <a:spcPts val="0"/>
              </a:spcAft>
              <a:buNone/>
            </a:pPr>
            <a:r>
              <a:rPr lang="ja" sz="822"/>
              <a:t>条件付き行動予測(CAP): CAPは、行動予測プロセスをサブプロブレムに分解することで、より精度の高い行動予測を可能にします。このプロセスは、まず行動タイプの予測から始まり、その後で行動タイプに基づいて行動対象の予測を行います。この条件付きアプローチにより、エージェントは不要なパラメータの予測を避け、より関連性の高い行動予測に集中できるようになります。</a:t>
            </a:r>
            <a:endParaRPr sz="822"/>
          </a:p>
          <a:p>
            <a:pPr indent="0" lvl="0" marL="0" rtl="0" algn="l">
              <a:lnSpc>
                <a:spcPct val="100000"/>
              </a:lnSpc>
              <a:spcBef>
                <a:spcPts val="1200"/>
              </a:spcBef>
              <a:spcAft>
                <a:spcPts val="1200"/>
              </a:spcAft>
              <a:buNone/>
            </a:pPr>
            <a:r>
              <a:t/>
            </a:r>
            <a:endParaRPr sz="822"/>
          </a:p>
        </p:txBody>
      </p:sp>
      <p:pic>
        <p:nvPicPr>
          <p:cNvPr id="703" name="Google Shape;703;p118"/>
          <p:cNvPicPr preferRelativeResize="0"/>
          <p:nvPr/>
        </p:nvPicPr>
        <p:blipFill>
          <a:blip r:embed="rId3">
            <a:alphaModFix/>
          </a:blip>
          <a:stretch>
            <a:fillRect/>
          </a:stretch>
        </p:blipFill>
        <p:spPr>
          <a:xfrm>
            <a:off x="3787000" y="1251825"/>
            <a:ext cx="5323275" cy="19427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Learning to Edit: Aligning LLMs with Knowledge Editing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LLM内の知識のごく一部を効率的に修正し、他の入力に対するパフォーマンスを損なわない知識編集技術の開発に焦点を当て、既存の方法は更新された知識を記憶できる量に依存していることから、</a:t>
            </a:r>
            <a:br>
              <a:rPr lang="ja" sz="764"/>
            </a:br>
            <a:r>
              <a:rPr lang="ja" sz="764"/>
              <a:t>LLMが質問に答える際に新しい知識と固有の知識を効果的に組み合わせることを妨げています。Learning to Edit (LTE)フレームワークでは更新された知識を入力質問に適用する方法をLLMに教えることに商店をあて、二段階プロセスで使用する知識を選択し、その中から回答を出すようにします</a:t>
            </a:r>
            <a:br>
              <a:rPr lang="ja" sz="764"/>
            </a:br>
            <a:r>
              <a:rPr lang="ja" sz="764"/>
              <a:t>https://github.com/YJiangcm/LTE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LTEフレームワークは、整合フェーズと推論フェーズの2つの主要な段階で構成されます。</a:t>
            </a:r>
            <a:endParaRPr sz="764"/>
          </a:p>
          <a:p>
            <a:pPr indent="0" lvl="0" marL="0" rtl="0" algn="l">
              <a:lnSpc>
                <a:spcPct val="100000"/>
              </a:lnSpc>
              <a:spcBef>
                <a:spcPts val="1200"/>
              </a:spcBef>
              <a:spcAft>
                <a:spcPts val="0"/>
              </a:spcAft>
              <a:buNone/>
            </a:pPr>
            <a:r>
              <a:rPr lang="ja" sz="764"/>
              <a:t>整合フェーズ:整合フェーズでは、LLMが編集指示に従って更新された知識を適用する方法を学ぶことに焦点を当てます。</a:t>
            </a:r>
            <a:br>
              <a:rPr lang="ja" sz="764"/>
            </a:br>
            <a:r>
              <a:rPr lang="ja" sz="764"/>
              <a:t>このフェーズは、編集記述子と範囲内・範囲外のクエリをペアリングして並列データセットを作成し、</a:t>
            </a:r>
            <a:br>
              <a:rPr lang="ja" sz="764"/>
            </a:br>
            <a:r>
              <a:rPr lang="ja" sz="764"/>
              <a:t>知識編集プロセスを明確に伝える特別なプロンプトを含めてLLMを微調整することにより、LLM内の以下の3つの重要な能力を育成します：</a:t>
            </a:r>
            <a:br>
              <a:rPr lang="ja" sz="764"/>
            </a:br>
            <a:r>
              <a:rPr lang="ja" sz="764"/>
              <a:t>1. 範囲内能力（In-Scope Capability）: 編集対象を正確に生成する能力を指し、主題のエイリアシングを含め、一つの主題の編集がその表現から変わらないようにします。例えば、サッカーの発祥都市を変更した場合、ACミランに関連するスポーツの発祥都市も変更されるべきです。</a:t>
            </a:r>
            <a:br>
              <a:rPr lang="ja" sz="764"/>
            </a:br>
            <a:r>
              <a:rPr lang="ja" sz="764"/>
              <a:t>2. 範囲外能力（Out-of-Scope Capability）: 関連しない主題の属性の整合性を保持し、意図しない変更が発生しないようにする能力です。例えば、サッカーの発祥都市を変更しても、その統括団体が変わるべきではありません。</a:t>
            </a:r>
            <a:br>
              <a:rPr lang="ja" sz="764"/>
            </a:br>
            <a:r>
              <a:rPr lang="ja" sz="764"/>
              <a:t>3. 言語能力（Linguistic Capability）: 特定の事実的知識に関連する編集を行っても、生成フルエンシー、常識推論、一般知能、世界知識などの関連しない領域でのモデルの習熟度が損なわれないようにします。</a:t>
            </a:r>
            <a:br>
              <a:rPr lang="ja" sz="764"/>
            </a:br>
            <a:r>
              <a:rPr lang="ja" sz="764"/>
              <a:t>このプロセスは一度限りで、推論フェーズでこれらの能力を動的に適用するための基盤を築きます。</a:t>
            </a:r>
            <a:endParaRPr sz="764"/>
          </a:p>
          <a:p>
            <a:pPr indent="0" lvl="0" marL="0" rtl="0" algn="l">
              <a:lnSpc>
                <a:spcPct val="100000"/>
              </a:lnSpc>
              <a:spcBef>
                <a:spcPts val="1200"/>
              </a:spcBef>
              <a:spcAft>
                <a:spcPts val="0"/>
              </a:spcAft>
              <a:buNone/>
            </a:pPr>
            <a:r>
              <a:rPr lang="ja" sz="764"/>
              <a:t>推論フェーズ:推論フェーズでは、大量編集に対応するため、記憶されたメモリから最も関連する更新された知識を取得するための検索ベースのメカニズムを実装します。</a:t>
            </a:r>
            <a:br>
              <a:rPr lang="ja" sz="764"/>
            </a:br>
            <a:r>
              <a:rPr lang="ja" sz="764"/>
              <a:t>このアプローチにより、LLMは最新の情報で応答を適応させることができ、バッチおよびシーケンシャル知識編集プロセスを効率化します。</a:t>
            </a:r>
            <a:br>
              <a:rPr lang="ja" sz="764"/>
            </a:br>
            <a:r>
              <a:rPr lang="ja" sz="764"/>
              <a:t>このフェーズでは、編集記述子とクエリを含む特定のプロンプトを利用して、リアルタイムで、そしてストリーミング方式で知識編集を行うことができます。検索ベースのメカニズムは、メモリバンクから最も適切な更新された知識を選択し、それをLLMに提供することで、クエリに対する最新かつ関連する応答を生成することを可能にし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全体的な知識編集パフォーマンスで既存の方法を大幅に上回り、バッチおよびシーケンシャル編集の堅牢性、一般タスクへの干渉の少なさ、および編集速度の速さで優れた性能を発揮します。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PokéLLMon: A Human-Parity Agent for Pokémon Battles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ポケモンバトルにおいて戦術的なゲームで人間並みのパフォーマンスを達成する最初のLLMAgentであるPokeLLMonを提案</a:t>
            </a:r>
            <a:br>
              <a:rPr lang="ja" sz="764"/>
            </a:br>
            <a:r>
              <a:rPr lang="ja" sz="764"/>
              <a:t>ラダー競技での勝率49%、招待バトルでの勝率56%を達成 </a:t>
            </a:r>
            <a:r>
              <a:rPr lang="ja" sz="764" u="sng">
                <a:solidFill>
                  <a:schemeClr val="hlink"/>
                </a:solidFill>
                <a:hlinkClick r:id="rId3"/>
              </a:rPr>
              <a:t>https://github.com/git-disl/PokeLLMon</a:t>
            </a:r>
            <a:r>
              <a:rPr lang="ja" sz="764"/>
              <a:t> https://poke-llm-on.github.io/</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3つの戦略を使用している</a:t>
            </a:r>
            <a:endParaRPr sz="764"/>
          </a:p>
          <a:p>
            <a:pPr indent="0" lvl="0" marL="0" rtl="0" algn="l">
              <a:lnSpc>
                <a:spcPct val="100000"/>
              </a:lnSpc>
              <a:spcBef>
                <a:spcPts val="1200"/>
              </a:spcBef>
              <a:spcAft>
                <a:spcPts val="0"/>
              </a:spcAft>
              <a:buNone/>
            </a:pPr>
            <a:r>
              <a:rPr lang="ja" sz="764"/>
              <a:t>1. In-Context Reinforcement Learning（ICRL）インコンテキスト強化学習として、</a:t>
            </a:r>
            <a:br>
              <a:rPr lang="ja" sz="764"/>
            </a:br>
            <a:r>
              <a:rPr lang="ja" sz="764"/>
              <a:t>対戦から得られるテキストベースのフィードバック(ポケモンバトルの具体的な状況から得られる即時の情報であり、</a:t>
            </a:r>
            <a:br>
              <a:rPr lang="ja" sz="764"/>
            </a:br>
            <a:r>
              <a:rPr lang="ja" sz="764"/>
              <a:t>エージェントがポリシーを反復的に洗練するための「報酬」として機能します。)を活用し、ポリシー（方針）を反復的に最適化します。</a:t>
            </a:r>
            <a:br>
              <a:rPr lang="ja" sz="764"/>
            </a:br>
            <a:r>
              <a:rPr lang="ja" sz="764"/>
              <a:t>フィードバックは以下の4種類</a:t>
            </a:r>
            <a:br>
              <a:rPr lang="ja" sz="764"/>
            </a:br>
            <a:r>
              <a:rPr lang="ja" sz="764"/>
              <a:t>    い. 連続する2ターンにおけるHPの変化：これは攻撃技によって実際に引き起こされたダメージを反映します。</a:t>
            </a:r>
            <a:br>
              <a:rPr lang="ja" sz="764"/>
            </a:br>
            <a:r>
              <a:rPr lang="ja" sz="764"/>
              <a:t>    ろ. 攻撃技の効果の有効性：技が超効果、無効果、または特定のタイプの利点や能力/技の効果によって効果がない（免疫）かを示します。</a:t>
            </a:r>
            <a:br>
              <a:rPr lang="ja" sz="764"/>
            </a:br>
            <a:r>
              <a:rPr lang="ja" sz="764"/>
              <a:t>    は. 技の実行優先度：対戦相手のポケモンの正確なステータスが利用できない場合に、速さの大まかな推定値を提供します。</a:t>
            </a:r>
            <a:br>
              <a:rPr lang="ja" sz="764"/>
            </a:br>
            <a:r>
              <a:rPr lang="ja" sz="764"/>
              <a:t>    に. 実行された技の実際の効果：ステータス技や一部の攻撃技は、ステータスの向上や低下、HPの回復、</a:t>
            </a:r>
            <a:br>
              <a:rPr lang="ja" sz="764"/>
            </a:br>
            <a:r>
              <a:rPr lang="ja" sz="764"/>
              <a:t>毒ややけど、凍結などの状態を引き起こす可能性があります。</a:t>
            </a:r>
            <a:br>
              <a:rPr lang="ja" sz="764"/>
            </a:br>
            <a:r>
              <a:rPr lang="ja" sz="764"/>
              <a:t>これにより、エージェントはポケモンバトルでより戦略的かつ適応的に行動する</a:t>
            </a:r>
            <a:endParaRPr sz="764"/>
          </a:p>
          <a:p>
            <a:pPr indent="0" lvl="0" marL="0" rtl="0" algn="l">
              <a:lnSpc>
                <a:spcPct val="100000"/>
              </a:lnSpc>
              <a:spcBef>
                <a:spcPts val="1200"/>
              </a:spcBef>
              <a:spcAft>
                <a:spcPts val="0"/>
              </a:spcAft>
              <a:buNone/>
            </a:pPr>
            <a:r>
              <a:rPr lang="ja" sz="764"/>
              <a:t>2. Knowledge-Augmented Generation（KAG）知識拡張生成として、外部知識を取得して幻覚を防ぎ、</a:t>
            </a:r>
            <a:br>
              <a:rPr lang="ja" sz="764"/>
            </a:br>
            <a:r>
              <a:rPr lang="ja" sz="764"/>
              <a:t>エージェントがタイムリーかつ適切に行動できるように以下2つについて主に取得し適切な行動を選択します</a:t>
            </a:r>
            <a:br>
              <a:rPr lang="ja" sz="764"/>
            </a:br>
            <a:r>
              <a:rPr lang="ja" sz="764"/>
              <a:t>    い. タイプの有利・不利関係（Type advantage/weakness relationship）:ポケモンや技のタイプ情報を原始的な状態記述に注釈し、</a:t>
            </a:r>
            <a:br>
              <a:rPr lang="ja" sz="764"/>
            </a:br>
            <a:r>
              <a:rPr lang="ja" sz="764"/>
              <a:t>エージェントが自身でタイプの有利関係を推測できるようにします。例えば、「Charizardは草タイプのポケモンに強く、</a:t>
            </a:r>
            <a:br>
              <a:rPr lang="ja" sz="764"/>
            </a:br>
            <a:r>
              <a:rPr lang="ja" sz="764"/>
              <a:t>火タイプの技に弱い」といった記述で、対戦相手と自分のポケモンのタイプの有利・不利を明示的に注釈します。</a:t>
            </a:r>
            <a:br>
              <a:rPr lang="ja" sz="764"/>
            </a:br>
            <a:r>
              <a:rPr lang="ja" sz="764"/>
              <a:t>    ろ. 技や能力の効果（Move/ability effect）:多数の技や能力があり、それぞれに独自の効果があるため、</a:t>
            </a:r>
            <a:br>
              <a:rPr lang="ja" sz="764"/>
            </a:br>
            <a:r>
              <a:rPr lang="ja" sz="764"/>
              <a:t>経験豊富な人間のプレイヤーでもすべてを記憶することは困難です。</a:t>
            </a:r>
            <a:br>
              <a:rPr lang="ja" sz="764"/>
            </a:br>
            <a:r>
              <a:rPr lang="ja" sz="764"/>
              <a:t>たとえば、「Dragon Dance」は使用者の攻撃力と速さを1段階上げる効果があり、</a:t>
            </a:r>
            <a:br>
              <a:rPr lang="ja" sz="764"/>
            </a:br>
            <a:r>
              <a:rPr lang="ja" sz="764"/>
              <a:t>「Haze」は双方のポケモンの上昇したステータスをリセットし、異常なステータス（やけどなど）を除去する効果があります。</a:t>
            </a:r>
            <a:br>
              <a:rPr lang="ja" sz="764"/>
            </a:br>
            <a:r>
              <a:rPr lang="ja" sz="764"/>
              <a:t>技の効果記述をBulbapediaから収集し、それらをポケモンのエンサイクロペディアであるポケデックスに格納します。</a:t>
            </a:r>
            <a:br>
              <a:rPr lang="ja" sz="764"/>
            </a:br>
            <a:r>
              <a:rPr lang="ja" sz="764"/>
              <a:t>バトルフィールド上の各ポケモンについて、その能力の効果や技の効果がポケデックスから取得され、状態記述に追加されます。</a:t>
            </a:r>
            <a:endParaRPr sz="764"/>
          </a:p>
          <a:p>
            <a:pPr indent="0" lvl="0" marL="0" rtl="0" algn="l">
              <a:lnSpc>
                <a:spcPct val="100000"/>
              </a:lnSpc>
              <a:spcBef>
                <a:spcPts val="1200"/>
              </a:spcBef>
              <a:spcAft>
                <a:spcPts val="0"/>
              </a:spcAft>
              <a:buNone/>
            </a:pPr>
            <a:r>
              <a:rPr lang="ja" sz="764"/>
              <a:t>3. Consistent Action Generation 一貫した行動生成：LLMを用いて、より一貫性のある効果的な行動を生成する方法でこのアプローチでは、エージェントは複数の行動案を生成し、その中から最も状況に適した、もしくは最も合理的な行動を選択することで、特に「パニックスイッチング」と呼ばれるエージェントが直面する強力な対戦相手に対して適切な戦略や解決策を見つけられず、パニックに陥り連続して異なるポケモンに切り替える行動を取ることを指す。この問題を軽減することで、勝率を向上させている。</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公開している非公式の対戦シミュレーター「Pokemon Showdown」を使って、ランダムな人間プレイヤーとのオンラインバトル実験や、15年以上のポケモン経験を持つ人間プレイヤーと対戦し、ランダムバトルでの勝率49%、招待バトルでの勝率56%</a:t>
            </a:r>
            <a:br>
              <a:rPr lang="ja" sz="822"/>
            </a:br>
            <a:r>
              <a:rPr lang="ja" sz="822"/>
              <a:t>バトルスキル分析では、PokeLLMonの強みとして効果的な技選択と適切なポケモンへの切り替えが挙げられた。</a:t>
            </a:r>
            <a:br>
              <a:rPr lang="ja" sz="822"/>
            </a:br>
            <a:r>
              <a:rPr lang="ja" sz="822"/>
              <a:t>が、短期的な利益に強い一方で、長期的な計画を必要とする消耗戦の戦略には弱く失敗操作を繰り返してしまうLLMあるあるの動きはどうしても発生しそう</a:t>
            </a:r>
            <a:endParaRPr sz="822"/>
          </a:p>
        </p:txBody>
      </p:sp>
      <p:pic>
        <p:nvPicPr>
          <p:cNvPr id="714" name="Google Shape;714;p120"/>
          <p:cNvPicPr preferRelativeResize="0"/>
          <p:nvPr/>
        </p:nvPicPr>
        <p:blipFill>
          <a:blip r:embed="rId4">
            <a:alphaModFix/>
          </a:blip>
          <a:stretch>
            <a:fillRect/>
          </a:stretch>
        </p:blipFill>
        <p:spPr>
          <a:xfrm>
            <a:off x="6222275" y="304800"/>
            <a:ext cx="2845525" cy="1586375"/>
          </a:xfrm>
          <a:prstGeom prst="rect">
            <a:avLst/>
          </a:prstGeom>
          <a:noFill/>
          <a:ln>
            <a:noFill/>
          </a:ln>
        </p:spPr>
      </p:pic>
      <p:pic>
        <p:nvPicPr>
          <p:cNvPr id="715" name="Google Shape;715;p120"/>
          <p:cNvPicPr preferRelativeResize="0"/>
          <p:nvPr/>
        </p:nvPicPr>
        <p:blipFill>
          <a:blip r:embed="rId5">
            <a:alphaModFix/>
          </a:blip>
          <a:stretch>
            <a:fillRect/>
          </a:stretch>
        </p:blipFill>
        <p:spPr>
          <a:xfrm>
            <a:off x="5779173" y="2293600"/>
            <a:ext cx="3322874" cy="13810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ja" sz="1200" u="sng"/>
              <a:t>Exploring the Impact of Table-to-Text Methods on Augmenting LLM-based Question Answering with Domain Hybrid Data</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ドメイン特化データを用いたLLMのQA強化に焦点をあて、テーブルデータからテキストへの生成（Table-to-Text Generation）を提案。Markdown形式、テンプレート直列化、TPLMベースの方法、LLMベースの方法の4つの代表的なテーブルからテキストへの方法を使用し、これらがQAシステムの性能にどのように影響を与えるかについて比較分析を実施。</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DSFT（Domain-Specific Fine-Tuning）とRAG（Retrieval-Augmented Generation）の2つのタイプのQAシステムに対して、4つの異なるテーブルからテキストへの方法を実装し、実世界の産業データセット上で広範な実験を実施</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実験結果から、テーブルからテキストへの方法がQAシステムの性能に有意な影響を及ぼすことが明らかになりました。特にLLMベースの方法は、多くの場合で良い結果を示しました。</a:t>
            </a:r>
            <a:endParaRPr sz="822"/>
          </a:p>
          <a:p>
            <a:pPr indent="0" lvl="0" marL="0" rtl="0" algn="l">
              <a:lnSpc>
                <a:spcPct val="100000"/>
              </a:lnSpc>
              <a:spcBef>
                <a:spcPts val="1200"/>
              </a:spcBef>
              <a:spcAft>
                <a:spcPts val="0"/>
              </a:spcAft>
              <a:buNone/>
            </a:pPr>
            <a:r>
              <a:rPr lang="ja" sz="1122" u="sng"/>
              <a:t>Table-to-Text Generation</a:t>
            </a:r>
            <a:endParaRPr sz="1122"/>
          </a:p>
          <a:p>
            <a:pPr indent="0" lvl="0" marL="0" rtl="0" algn="l">
              <a:lnSpc>
                <a:spcPct val="100000"/>
              </a:lnSpc>
              <a:spcBef>
                <a:spcPts val="1200"/>
              </a:spcBef>
              <a:spcAft>
                <a:spcPts val="0"/>
              </a:spcAft>
              <a:buNone/>
            </a:pPr>
            <a:r>
              <a:rPr lang="ja" sz="822"/>
              <a:t>実装例は以下</a:t>
            </a:r>
            <a:br>
              <a:rPr lang="ja" sz="822"/>
            </a:br>
            <a:r>
              <a:rPr lang="ja" sz="822"/>
              <a:t>1. Markdownフォーマット: テーブルをMarkdown形式で表現する簡単な方法。モデルの訓練を必要とせず、スクリプトによる迅速な処理が可能で、手動介入は不要です。</a:t>
            </a:r>
            <a:br>
              <a:rPr lang="ja" sz="822"/>
            </a:br>
            <a:r>
              <a:rPr lang="ja" sz="822"/>
              <a:t>2. テンプレート直列化: テーブルの特徴に基づいて設計されたテンプレート群を使用してテキスト化を行う方法。Markdown方法に比べて生成されたテキストの多様性が若干高くなりますが、異なるタイプのテーブルに対応するために複数の事前準備されたテンプレートを使用するため、ある程度の手動介入が必要です。</a:t>
            </a:r>
            <a:br>
              <a:rPr lang="ja" sz="822"/>
            </a:br>
            <a:r>
              <a:rPr lang="ja" sz="822"/>
              <a:t>3. TPLMベースの方法: 特定のタスクデータセットにTPLMを微調整する方法で、この論文ではMVPモデルを使用しています。この方法は微調整を通じて出力をカスタマイズすることを可能にし、高い柔軟性とドメイン適応性を提供しますが、より多くの計算リソースを必要とします。</a:t>
            </a:r>
            <a:br>
              <a:rPr lang="ja" sz="822"/>
            </a:br>
            <a:r>
              <a:rPr lang="ja" sz="822"/>
              <a:t>4. LLMベースの方法: LLMを使用したこのタスクへの最近の取り組みは大きな注目を集めています。特に、GPT-*モデルが最も優れた性能を示すことが報告されています。本研究では、ChatGPTをワンショット設定で使用しています。TPLMベースの方法と同様に、このアプローチもコンテキスト学習を使用してカスタムテイラーできますが、特定のプロプライエタリLLMのAPIを使用することはドメインデータの漏洩リスクを伴う可能性があります。</a:t>
            </a:r>
            <a:endParaRPr sz="822"/>
          </a:p>
          <a:p>
            <a:pPr indent="0" lvl="0" marL="0" rtl="0" algn="l">
              <a:lnSpc>
                <a:spcPct val="100000"/>
              </a:lnSpc>
              <a:spcBef>
                <a:spcPts val="1200"/>
              </a:spcBef>
              <a:spcAft>
                <a:spcPts val="0"/>
              </a:spcAft>
              <a:buNone/>
            </a:pPr>
            <a:r>
              <a:rPr lang="ja" sz="822"/>
              <a:t>LLMによるテーブルからテキストへの変換プロンプト</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sp>
        <p:nvSpPr>
          <p:cNvPr id="721" name="Google Shape;721;p121"/>
          <p:cNvSpPr txBox="1"/>
          <p:nvPr/>
        </p:nvSpPr>
        <p:spPr>
          <a:xfrm>
            <a:off x="973000" y="3071100"/>
            <a:ext cx="3480300" cy="1939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Now you have a task to complete. Task description: You will be given a table (with the 2d array format with the Caption). You need to generate a natural language description of the contents of the table. You can only generate content from thetable content, do not generate other related or unrelated content. Here is an examples.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Table: Caption: Parameters for the ip link add name and ip link del dev. [[’Parameter’, ’Description’, ’Value’], [’name NAME’, ’Specifies the name of a bridge.’, ’The value is a string of 1 to 15 case-sensitive characters without spaces.’], [’dev DEV’, ’Specifies the name of a bridge.’, ’The value is a string of 1 to 15 casesensitive characters without spaces.’], [’type bridge’, ’Indicates that the device type is bridge.’, ’-’]]. </a:t>
            </a:r>
            <a:endParaRPr sz="600"/>
          </a:p>
          <a:p>
            <a:pPr indent="0" lvl="0" marL="0" rtl="0" algn="l">
              <a:spcBef>
                <a:spcPts val="0"/>
              </a:spcBef>
              <a:spcAft>
                <a:spcPts val="0"/>
              </a:spcAft>
              <a:buNone/>
            </a:pPr>
            <a:r>
              <a:rPr lang="ja" sz="600"/>
              <a:t>Description: The table provides details on the parameters for the ip link add name and ip link del dev commands. There are different parameters for configuring a bridge. The "name NAME" parameter is for specifying the name of a bridge and accepts a string with 1 to 15 case-sensitive characters, excluding spaces. The "dev DEV" parameter also specifies the name of a bridge and requires a string of 1 to 15 case-sensitive characters without spaces. The "type bridge" parameter indicates that the device being configured is of the type ’bridge.’ It does not require a specific value. </a:t>
            </a:r>
            <a:endParaRPr sz="600"/>
          </a:p>
          <a:p>
            <a:pPr indent="0" lvl="0" marL="0" rtl="0" algn="l">
              <a:spcBef>
                <a:spcPts val="0"/>
              </a:spcBef>
              <a:spcAft>
                <a:spcPts val="0"/>
              </a:spcAft>
              <a:buNone/>
            </a:pPr>
            <a:r>
              <a:rPr lang="ja" sz="600"/>
              <a:t>Table: {Table} </a:t>
            </a:r>
            <a:endParaRPr sz="600"/>
          </a:p>
          <a:p>
            <a:pPr indent="0" lvl="0" marL="0" rtl="0" algn="l">
              <a:spcBef>
                <a:spcPts val="0"/>
              </a:spcBef>
              <a:spcAft>
                <a:spcPts val="0"/>
              </a:spcAft>
              <a:buNone/>
            </a:pPr>
            <a:r>
              <a:rPr lang="ja" sz="600"/>
              <a:t>Description: </a:t>
            </a:r>
            <a:endParaRPr sz="600"/>
          </a:p>
        </p:txBody>
      </p:sp>
      <p:sp>
        <p:nvSpPr>
          <p:cNvPr id="722" name="Google Shape;722;p121"/>
          <p:cNvSpPr txBox="1"/>
          <p:nvPr/>
        </p:nvSpPr>
        <p:spPr>
          <a:xfrm>
            <a:off x="4822575" y="3071100"/>
            <a:ext cx="3480300" cy="1939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これで、あなたは任務を完了することになりました。任務の説明：キャプション付きの2次元配列形式の表が与えられます。あなたは、その表の内容を自然言語で説明する必要があります。表の内容からのみ内容を生成し、その他の関連するまたは無関係な内容を生成しないでください。以下に例を示し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表：キャプション：ip link add name および ip link del dev のパラメータ。[['パラメータ', '説明', '値'], ['name NAME', 'ブリッジの名前を指定します。', '値は1から15文字の大文字小文字を区別する空白なしの文字列です。'], ['dev DEV', 'ブリッジの名前を指定します。', '値は1から15文字の大文字小文字を区別する空白なしの文字列です。'], ['type bridge', 'デバイスタイプがブリッジであることを示します。', '-']]。</a:t>
            </a:r>
            <a:endParaRPr sz="600"/>
          </a:p>
          <a:p>
            <a:pPr indent="0" lvl="0" marL="0" rtl="0" algn="l">
              <a:spcBef>
                <a:spcPts val="0"/>
              </a:spcBef>
              <a:spcAft>
                <a:spcPts val="0"/>
              </a:spcAft>
              <a:buNone/>
            </a:pPr>
            <a:r>
              <a:rPr lang="ja" sz="600"/>
              <a:t>説明：この表は、ip link add name コマンドと ip link del dev コマンドのパラメータに関する詳細を提供しています。ブリッジを設定するための異なるパラメータがあります。「name NAME」パラメータは、ブリッジの名前を指定するためのもので、1から15文字の大文字小文字を区別する空白を除く文字列を受け入れます。「dev DEV」パラメータもブリッジの名前を指定し、1から15文字の大文字小文字を区別する空白なしの文字列が必要です。「type bridge」パラメータは、設定されているデバイスのタイプが「ブリッジ」であることを示します。特定の値は必要ありません。</a:t>
            </a:r>
            <a:endParaRPr sz="600"/>
          </a:p>
          <a:p>
            <a:pPr indent="0" lvl="0" marL="0" rtl="0" algn="l">
              <a:spcBef>
                <a:spcPts val="0"/>
              </a:spcBef>
              <a:spcAft>
                <a:spcPts val="0"/>
              </a:spcAft>
              <a:buNone/>
            </a:pPr>
            <a:r>
              <a:rPr lang="ja" sz="600"/>
              <a:t>表：{表}</a:t>
            </a:r>
            <a:endParaRPr sz="600"/>
          </a:p>
          <a:p>
            <a:pPr indent="0" lvl="0" marL="0" rtl="0" algn="l">
              <a:spcBef>
                <a:spcPts val="0"/>
              </a:spcBef>
              <a:spcAft>
                <a:spcPts val="0"/>
              </a:spcAft>
              <a:buNone/>
            </a:pPr>
            <a:r>
              <a:rPr lang="ja" sz="600"/>
              <a:t>説明：</a:t>
            </a:r>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GENAUDIT: Fixing Factual Errors in Language Model Outputs with Evidence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a:t>
            </a:r>
            <a:r>
              <a:rPr lang="ja" sz="764"/>
              <a:t>で参照文章を参考にしても、誤った回答をすることがあります。特に、医療やファイナンスなどの事実の正確さが重要な文章でのQAでは問題であり、この問題に対応するためにレスポンスのファクトチェックを支援するツール、GENAUDITを提案。GENAUDITは、参照文書によってサポートされていないか、またはそれに反するテキストスパンを修正または削除することで、LLMレスポンスを修正する提案を行います。また、サポートが存在すると思われる事実については、参照文書からの証拠を提示します。これらのタスクを実行するためのモデルを訓練し、提案された編集と証拠をユーザーに提示するインタラクティブなインターフェースを設計しました。人間の評価者による包括的な評価は、GENAUDITがさまざまなドメインの文書を要約する際の8つの異なるLLM出力で誤りを検出できることを示しています。システムによってほとんどのエラーがフラグされるようにするために、精度に影響を与えることなくエラーのリコールを増やす方法を提案します。</a:t>
            </a:r>
            <a:br>
              <a:rPr lang="ja" sz="764"/>
            </a:br>
            <a:r>
              <a:rPr lang="ja" sz="764"/>
              <a:t>一般公開するらしいが痕跡なし</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GENAUDITは、文書に基づいて生成されたLLM出力をファクトチェックするためのツールで、出力テキストの中で事実上の誤りを特定し、それらを修正する提案を行い、編集された（潜在的に編集された）テキストをサポートする証拠を表示します。システムは2つのコンポーネントから構成されています：ユーザーが行動を起こすための証拠と編集提案を提示するインタラクティブインターフェースと、編集を生成し証拠を特定する能力を持つ特別に訓練されたバックエンドモデル（ファインチューニングされたLLM）で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GENAUDITの評価は、異なるモデルとドメインで生成された要約に対して行われました。評価は、GENAUDITが臨床会話、ニュース記事、ソーシャルメディア投稿など、異なるドメインでの要約出力の検証に使用できることを示しています。生成されたテキストのスパンが幻覚であるかどうかを決定することは主観的な判断を伴います。例えば、Reddit投稿の要約では、「感じられた」という表現が一部のアノテータによって「失望した」と変更されましたが、他のアノテータによってはそのまま残されました。このような決定は、要約で行われた推論がソースに一致する内容と異なるかどうかに基づいています。これにより、アノテーターによって行われた編集の違いが生じ、自動評価を難しくしています。人間によるアノテーションでは、最も性能が良いとされるファインチューンされたモデル（Flan-UL2）からの提案された証拠と編集を使用して、その品質を評価し、アノテーションプロセスを支援します。モデルからの予測を使用して基準真実ラベルを収集することは、それと類似したモデルに有利なベンチマークをもたらす可能性があります。理想的には、各モデルの予測を見てから編集を行うために、個別の人間評価を実施すべきですが、これは非常に費用がかかり、時間もかかるため、収集されたアノテーションを再利用して自動評価を行います。</a:t>
            </a:r>
            <a:endParaRPr sz="822"/>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3"/>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Confidence Matters: Revisiting Intrinsic Self-Correction Capabilities of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LLMのの自己修正能力の信頼性に自信が重要</a:t>
            </a:r>
            <a:r>
              <a:rPr lang="ja" sz="764"/>
              <a:t>なことを特定、この要因を無視すると、モデルが自己批判を行い過ぎてしまい、自己修正の有効性についての信頼できない結論に至ることがわかりました。</a:t>
            </a:r>
            <a:br>
              <a:rPr lang="ja" sz="764"/>
            </a:br>
            <a:r>
              <a:rPr lang="ja" sz="764"/>
              <a:t>自身の回答に「自信」を持つことを理解できることを観察し、「If-or-Else」(IoE)プロンプトを提案。これは、LLMsが自己の「自信」を評価し、内在的な自己修正を促進するよう設計しています。IoEベースのプロンプトは、初期の回答に対する自己修正の精度を一貫して改善することができることを実証し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「If-or-Else」(IoE)プロンプトは、大規模言語モデルが自身の「自信」を評価し、それに基づいて自己修正を促進するためのフレームワークです。</a:t>
            </a:r>
            <a:br>
              <a:rPr lang="ja" sz="764"/>
            </a:br>
            <a:r>
              <a:rPr lang="ja" sz="764"/>
              <a:t>このアプローチでは、モデルが提供した回答に対する自信の度合いを判断し、その自信が十分でない場合には、より良い答えを求めるか、あるいは異なるアプローチを試みるように促します。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IoEベースのプロンプトは、標準的なプロンプトやクリティカルプロンプトに対して、全ての設定で一貫して改善を達成しました。特に、数学的推論と最後の文字の連結(LLC)タスクにおいて、IoEベースのプロンプトがより優れていることがわかりました。</a:t>
            </a:r>
            <a:endParaRPr sz="822"/>
          </a:p>
        </p:txBody>
      </p:sp>
      <p:pic>
        <p:nvPicPr>
          <p:cNvPr id="733" name="Google Shape;733;p123"/>
          <p:cNvPicPr preferRelativeResize="0"/>
          <p:nvPr/>
        </p:nvPicPr>
        <p:blipFill>
          <a:blip r:embed="rId3">
            <a:alphaModFix/>
          </a:blip>
          <a:stretch>
            <a:fillRect/>
          </a:stretch>
        </p:blipFill>
        <p:spPr>
          <a:xfrm>
            <a:off x="5187475" y="2433875"/>
            <a:ext cx="3786455" cy="2571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Shall We Talk: Exploring Spontaneous Collaborations of Competing LLM Agents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エージェントが、明示的な指示がない状況でも、競争的な設定内で自発的に協力関係を確立する能力を持つ</a:t>
            </a:r>
            <a:br>
              <a:rPr lang="ja" sz="764"/>
            </a:br>
            <a:r>
              <a:rPr lang="ja" sz="764"/>
              <a:t>https://github.com/wuzengqing001225/SABM_ShallWeTalk</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3つのケーススタディ（Keynesian Beauty Contest、Bertrand Competition、Emergency Evacuation）を通じて、競争的なタスク内でLLMエージェントがテキストコミュニケーションを介して自発的に協力を開始する能力を明らかにした。</a:t>
            </a:r>
            <a:endParaRPr sz="764"/>
          </a:p>
          <a:p>
            <a:pPr indent="0" lvl="0" marL="0" rtl="0" algn="l">
              <a:lnSpc>
                <a:spcPct val="100000"/>
              </a:lnSpc>
              <a:spcBef>
                <a:spcPts val="1200"/>
              </a:spcBef>
              <a:spcAft>
                <a:spcPts val="0"/>
              </a:spcAft>
              <a:buNone/>
            </a:pPr>
            <a:r>
              <a:rPr lang="ja" sz="764"/>
              <a:t>Keynesian Beauty Contest（ケインズ型美人投票）:実験内容: 複数のエージェントがプレイヤーとなり、1回限りの数字当てゲームを行う。全プレイヤーが合理的かつ非共謀であると仮定し、</a:t>
            </a:r>
            <a:br>
              <a:rPr lang="ja" sz="764"/>
            </a:br>
            <a:r>
              <a:rPr lang="ja" sz="764"/>
              <a:t>このゲームを解決するための推論サイクルを繰り返す。あるプレイヤーが他のプレイヤーの平均選択がVであると期待し、その2/3のVを選択する。しかし、他のプレイヤーも同様の推論を行う可能性があるため、その選択をVの（2/3）^2に調整する。結果として、各プレイヤーの最適戦略は0を選択することに収束するが、プレイヤー間の協力がこの推論を乱す可能性がある。</a:t>
            </a:r>
            <a:br>
              <a:rPr lang="ja" sz="764"/>
            </a:br>
            <a:r>
              <a:rPr lang="ja" sz="764"/>
              <a:t>LLMエージェントが共同で平均推測をコントロールして勝利のチャンスを高めるかどうかを調査する。</a:t>
            </a:r>
            <a:endParaRPr sz="764"/>
          </a:p>
          <a:p>
            <a:pPr indent="0" lvl="0" marL="0" rtl="0" algn="l">
              <a:lnSpc>
                <a:spcPct val="100000"/>
              </a:lnSpc>
              <a:spcBef>
                <a:spcPts val="1200"/>
              </a:spcBef>
              <a:spcAft>
                <a:spcPts val="0"/>
              </a:spcAft>
              <a:buNone/>
            </a:pPr>
            <a:r>
              <a:rPr lang="ja" sz="764"/>
              <a:t>Bertrand Competition（ベルトラン競争）:実験内容: 2つのエージェントが代替可能な製品について価格を設定し、自己の利益を最大化する複数ラウンドのゲームをシミュレーションする。理論分析では、企業間に共謀が存在しない場合、価格は限界費用に等しくなり、価格戦争に陥る。しかし、企業が互いにコミュニケーションを取ることができる場合、以前の研究では、彼らが利益を増やすために暗黙の価格合意（カルテル共謀）を行うことが観察された。LLMエージェントが価格競争においてコミュニケーションを通じて自発的にカルテルまたは暗黙の共謀を求めるかどうかに興味がある。</a:t>
            </a:r>
            <a:endParaRPr sz="764"/>
          </a:p>
          <a:p>
            <a:pPr indent="0" lvl="0" marL="0" rtl="0" algn="l">
              <a:lnSpc>
                <a:spcPct val="100000"/>
              </a:lnSpc>
              <a:spcBef>
                <a:spcPts val="1200"/>
              </a:spcBef>
              <a:spcAft>
                <a:spcPts val="0"/>
              </a:spcAft>
              <a:buNone/>
            </a:pPr>
            <a:r>
              <a:rPr lang="ja" sz="764"/>
              <a:t>Emergency Evacuation（緊急避難）:実験内容: 多エージェントシミュレーションを拡張し、</a:t>
            </a:r>
            <a:br>
              <a:rPr lang="ja" sz="764"/>
            </a:br>
            <a:r>
              <a:rPr lang="ja" sz="764"/>
              <a:t>避難者の競争能力が避難中の意思決定に影響を与えることを観察する。</a:t>
            </a:r>
            <a:br>
              <a:rPr lang="ja" sz="764"/>
            </a:br>
            <a:r>
              <a:rPr lang="ja" sz="764"/>
              <a:t>従来のルールベースのエージェントはエージェント間のコミュニケーションを許可しないが、</a:t>
            </a:r>
            <a:br>
              <a:rPr lang="ja" sz="764"/>
            </a:br>
            <a:r>
              <a:rPr lang="ja" sz="764"/>
              <a:t>LLMエージェントを通じてコミュニケーションが可能になり、</a:t>
            </a:r>
            <a:br>
              <a:rPr lang="ja" sz="764"/>
            </a:br>
            <a:r>
              <a:rPr lang="ja" sz="764"/>
              <a:t>避難情報を自発的に交換して局所的な混雑状況を理解し、脱出速度を加速させる可能性がある。</a:t>
            </a:r>
            <a:br>
              <a:rPr lang="ja" sz="764"/>
            </a:br>
            <a:r>
              <a:rPr lang="ja" sz="764"/>
              <a:t>地元の混雑を考慮する必要があるため、EEは競争的なタスクである。</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LLMエージェントは、競争的なタスク内で自発的な協力を開始する能力を持っており、</a:t>
            </a:r>
            <a:br>
              <a:rPr lang="ja" sz="822"/>
            </a:br>
            <a:r>
              <a:rPr lang="ja" sz="822"/>
              <a:t>これによってシミュレーションの結果の解釈可能性と堅牢性が向上する。</a:t>
            </a:r>
            <a:endParaRPr sz="822"/>
          </a:p>
        </p:txBody>
      </p:sp>
      <p:pic>
        <p:nvPicPr>
          <p:cNvPr id="739" name="Google Shape;739;p124"/>
          <p:cNvPicPr preferRelativeResize="0"/>
          <p:nvPr/>
        </p:nvPicPr>
        <p:blipFill>
          <a:blip r:embed="rId3">
            <a:alphaModFix/>
          </a:blip>
          <a:stretch>
            <a:fillRect/>
          </a:stretch>
        </p:blipFill>
        <p:spPr>
          <a:xfrm>
            <a:off x="4250750" y="2879525"/>
            <a:ext cx="4835400" cy="20588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Factual Consistency Evaluation of Summarisation in the Era of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自動生成された要約がソースドキュメントと一貫性がないと、誤情報やリスクが発生する可能性がある。事実一貫性(FC)指標は、パフォーマンス効率と説明可能性によって制限されています。</a:t>
            </a:r>
            <a:br>
              <a:rPr lang="ja" sz="764"/>
            </a:br>
            <a:r>
              <a:rPr lang="ja" sz="764"/>
              <a:t>LLM生成要約を対象としたFCについてドメイン専門家によって注釈付けされたデータセットTreatFactを紹介、ニュースおよび臨床ドメインにおける11のLLMのFC評価ベンチマークと、モデルサイズ、プロンプト、事前学習およびファインチューニングデータの影響分析を実施、プロプライエタリモデルがこのタスクにおいて優位に立つ一方で、オープンソースのLLMは遅れを取っていることが示され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この研究では、LLMによって生成された臨床研究の要約170件を含むTreatFactデータセットを紹介し、11のLLMを用いてニュースおよび臨床ドメインでのFC評価をベンチマークし、モデルサイズ、プロンプト、事前学習データ、ファインチューニングデータの影響を分析し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現在のFC評価指標は、ニュース記事に限定されており、臨床要約の事実不一致を捉えることができないという問題点があります。この研究は、LLM生成の臨床研究要約を含む新しいデータセットTreatFactを通じて、このギャップに対処</a:t>
            </a:r>
            <a:br>
              <a:rPr lang="ja" sz="822"/>
            </a:br>
            <a:r>
              <a:rPr lang="ja" sz="822"/>
              <a:t>TreatFactは、LLMによって生成された臨床要約を評価するための最初のデータセットであり、ニュース記事に限定されていた既存のFC評価ベンチマークを補完します。</a:t>
            </a:r>
            <a:endParaRPr sz="822"/>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Sequential Example Selection for In-Context Learning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インコンテキスト学習(ICL)能力は、実証例によって活性化される必要があります。本研究では、問題を逐次選択問題として定式化し、Se2という逐次認識メソッドを導入しています。この方法は、LLMのフィードバックを利用して、例の間の相互関係と逐次情報を捉え、ICLプロンプトの文脈性と関連性を大幅に豊かにします。また、ビームサーチを利用して、質と多様性の両方を高める例のシーケンスを探索し構築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Se2は、逐次的なフィードバックを利用して例の間の相互関係と逐次情報を捉え、ビームサーチを使用して質と多様性を高める例のシーケンスを構築する、新しい逐次例選択メソッドです。</a:t>
            </a:r>
            <a:br>
              <a:rPr lang="ja" sz="764"/>
            </a:br>
            <a:r>
              <a:rPr lang="ja" sz="764"/>
              <a:t>1. 例のスコアリング (Example Scoring):</a:t>
            </a:r>
            <a:br>
              <a:rPr lang="ja" sz="764"/>
            </a:br>
            <a:r>
              <a:rPr lang="ja" sz="764"/>
              <a:t>LLMによるyの予測は、例を含むインコンテキストプロンプトに基づいて生成されます。意味的類似性のみに基づく例の選択は最適なパフォーマンスをもたらさないことが示されています。より直感的で一般化されたアプローチとして、LLM自体によるスコアリングが採用されています。このメソッドは、自然言語理解(NLU)タスクと自然言語生成(NLG)タスクの両方に適応可能で、与えられたデータインスタンス(x, y)と例eに対して、eが(x, y)にとってどれだけ有益かを測定します。</a:t>
            </a:r>
            <a:endParaRPr sz="764"/>
          </a:p>
          <a:p>
            <a:pPr indent="0" lvl="0" marL="0" rtl="0" algn="l">
              <a:lnSpc>
                <a:spcPct val="100000"/>
              </a:lnSpc>
              <a:spcBef>
                <a:spcPts val="1200"/>
              </a:spcBef>
              <a:spcAft>
                <a:spcPts val="0"/>
              </a:spcAft>
              <a:buNone/>
            </a:pPr>
            <a:r>
              <a:rPr lang="ja" sz="764"/>
              <a:t>2. コンテキストシーケンスの構築 (Context Sequence Construction):</a:t>
            </a:r>
            <a:br>
              <a:rPr lang="ja" sz="764"/>
            </a:br>
            <a:r>
              <a:rPr lang="ja" sz="764"/>
              <a:t>以前の方法は、データインスタンス(x, y)の入力xと異なる例を連結し、それらを個別にスコアリングしていましたが、このプロセスは例間の逐次情報と内在的な接続を無視しており、K-shot ICL設定と一致していませんでした。これに対処するため、例のシーケンスを構築し、この設定に合わせた適切な監督信号を見つけます。具体的には、例プールEからL個の候補例をサンプリングし、凍結されたLLMを使用してそれらをスコアリングおよびランキングし、ランクに基づいて例を選択します。このプロセスを反復することで、最適な例のシーケンスを漸進的に近似し、異なるコンテキスト入力のための例選択信号を得ることができます。</a:t>
            </a:r>
            <a:endParaRPr sz="764"/>
          </a:p>
          <a:p>
            <a:pPr indent="0" lvl="0" marL="0" rtl="0" algn="l">
              <a:lnSpc>
                <a:spcPct val="100000"/>
              </a:lnSpc>
              <a:spcBef>
                <a:spcPts val="1200"/>
              </a:spcBef>
              <a:spcAft>
                <a:spcPts val="0"/>
              </a:spcAft>
              <a:buNone/>
            </a:pPr>
            <a:r>
              <a:rPr lang="ja" sz="764"/>
              <a:t>3. トレーニング (Training):</a:t>
            </a:r>
            <a:br>
              <a:rPr lang="ja" sz="764"/>
            </a:br>
            <a:r>
              <a:rPr lang="ja" sz="764"/>
              <a:t>コンテキストシーケンス構築を完了した後、候補となる例に対するLLMからのフィードバックを得ます。</a:t>
            </a:r>
            <a:endParaRPr sz="764"/>
          </a:p>
          <a:p>
            <a:pPr indent="0" lvl="0" marL="0" rtl="0" algn="l">
              <a:lnSpc>
                <a:spcPct val="100000"/>
              </a:lnSpc>
              <a:spcBef>
                <a:spcPts val="1200"/>
              </a:spcBef>
              <a:spcAft>
                <a:spcPts val="0"/>
              </a:spcAft>
              <a:buNone/>
            </a:pPr>
            <a:r>
              <a:rPr lang="ja" sz="764"/>
              <a:t>4. 推論 (Inference):</a:t>
            </a:r>
            <a:br>
              <a:rPr lang="ja" sz="764"/>
            </a:br>
            <a:r>
              <a:rPr lang="ja" sz="764"/>
              <a:t>推論中には、訓練されたエンコーダを使用して全ての例プールEをエンコードし、インデックス化します。テスト入力に対して、最も内積スコアが高い有益な例を識別します。しかし、貪欲な検索はシーケンシャル選択にとって全体的に最適ではない可能性があるため、探索空間を増やすためにビームサーチを利用します。このプロセスは、訓練プロセスと一致する新しいコンテキストシーケンスで例を連結することを繰り返します。このプロセスを繰り返し、K個の例を含むまで最良の候補シーケンスを維持します。最終的な予測は、LLMが例のシーケンスに基づいて生成され、各タスクの対応するメトリックを使用して評価され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Se2の効果的な戦略のおかげで、選択された例の安定性と適応性が顕著に向上しました。また、ビームサーチ戦略の使用は、ICLパフォーマンスを大幅に向上させることが示されました。</a:t>
            </a:r>
            <a:endParaRPr sz="822"/>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7"/>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Sequential Example Selection for In-Context Learning 2024</a:t>
            </a:r>
            <a:endParaRPr sz="1100"/>
          </a:p>
          <a:p>
            <a:pPr indent="0" lvl="0" marL="0" rtl="0" algn="l">
              <a:lnSpc>
                <a:spcPct val="100000"/>
              </a:lnSpc>
              <a:spcBef>
                <a:spcPts val="1200"/>
              </a:spcBef>
              <a:spcAft>
                <a:spcPts val="0"/>
              </a:spcAft>
              <a:buNone/>
            </a:pPr>
            <a:r>
              <a:rPr lang="ja" sz="1100" u="sng"/>
              <a:t>実装例</a:t>
            </a:r>
            <a:endParaRPr sz="764"/>
          </a:p>
          <a:p>
            <a:pPr indent="0" lvl="0" marL="0" rtl="0" algn="l">
              <a:lnSpc>
                <a:spcPct val="100000"/>
              </a:lnSpc>
              <a:spcBef>
                <a:spcPts val="1200"/>
              </a:spcBef>
              <a:spcAft>
                <a:spcPts val="0"/>
              </a:spcAft>
              <a:buNone/>
            </a:pPr>
            <a:r>
              <a:rPr lang="ja" sz="764"/>
              <a:t>LLM自体によるスコアリングが採用されています。このメソッドは、自然言語理解(NLU)タスクと自然言語生成(NLG)タスクがあります</a:t>
            </a:r>
            <a:br>
              <a:rPr lang="ja" sz="764"/>
            </a:br>
            <a:r>
              <a:rPr lang="ja" sz="764"/>
              <a:t>1. 例のスコアリング (Example Scoring):</a:t>
            </a:r>
            <a:br>
              <a:rPr lang="ja" sz="764"/>
            </a:br>
            <a:r>
              <a:rPr lang="ja" sz="764"/>
              <a:t>def score_nlu(model_name, example, input_text, label_space):</a:t>
            </a:r>
            <a:br>
              <a:rPr lang="ja" sz="764"/>
            </a:br>
            <a:r>
              <a:rPr lang="ja" sz="764"/>
              <a:t>    """</a:t>
            </a:r>
            <a:br>
              <a:rPr lang="ja" sz="764"/>
            </a:br>
            <a:r>
              <a:rPr lang="ja" sz="764"/>
              <a:t>    NLUタスクのための例のスコアリング関数。    </a:t>
            </a:r>
            <a:br>
              <a:rPr lang="ja" sz="764"/>
            </a:br>
            <a:br>
              <a:rPr lang="ja" sz="764"/>
            </a:br>
            <a:r>
              <a:rPr lang="ja" sz="764"/>
              <a:t>    Args:</a:t>
            </a:r>
            <a:br>
              <a:rPr lang="ja" sz="764"/>
            </a:br>
            <a:r>
              <a:rPr lang="ja" sz="764"/>
              <a:t>        model_name (str): 使用するモデルの名前。</a:t>
            </a:r>
            <a:br>
              <a:rPr lang="ja" sz="764"/>
            </a:br>
            <a:r>
              <a:rPr lang="ja" sz="764"/>
              <a:t>        example (str): 選択された例。</a:t>
            </a:r>
            <a:br>
              <a:rPr lang="ja" sz="764"/>
            </a:br>
            <a:r>
              <a:rPr lang="ja" sz="764"/>
              <a:t>        input_text (str): 入力テキスト。</a:t>
            </a:r>
            <a:br>
              <a:rPr lang="ja" sz="764"/>
            </a:br>
            <a:r>
              <a:rPr lang="ja" sz="764"/>
              <a:t>        label_space (list): ラベルのスペース。</a:t>
            </a:r>
            <a:br>
              <a:rPr lang="ja" sz="764"/>
            </a:br>
            <a:br>
              <a:rPr lang="ja" sz="764"/>
            </a:br>
            <a:r>
              <a:rPr lang="ja" sz="764"/>
              <a:t>    Returns:</a:t>
            </a:r>
            <a:br>
              <a:rPr lang="ja" sz="764"/>
            </a:br>
            <a:r>
              <a:rPr lang="ja" sz="764"/>
              <a:t>        float: 与えられた例のスコア。</a:t>
            </a:r>
            <a:br>
              <a:rPr lang="ja" sz="764"/>
            </a:br>
            <a:r>
              <a:rPr lang="ja" sz="764"/>
              <a:t>    """</a:t>
            </a:r>
            <a:br>
              <a:rPr lang="ja" sz="764"/>
            </a:br>
            <a:r>
              <a:rPr lang="ja" sz="764"/>
              <a:t>    # モデルとトークナイザのロード</a:t>
            </a:r>
            <a:br>
              <a:rPr lang="ja" sz="764"/>
            </a:br>
            <a:r>
              <a:rPr lang="ja" sz="764"/>
              <a:t>    model = AutoModelForCausalLM.from_pretrained(model_name)</a:t>
            </a:r>
            <a:br>
              <a:rPr lang="ja" sz="764"/>
            </a:br>
            <a:r>
              <a:rPr lang="ja" sz="764"/>
              <a:t>    tokenizer = AutoTokenizer.from_pretrained(model_name)</a:t>
            </a:r>
            <a:br>
              <a:rPr lang="ja" sz="764"/>
            </a:br>
            <a:r>
              <a:rPr lang="ja" sz="764"/>
              <a:t>    # インコンテキストプロンプトの作成</a:t>
            </a:r>
            <a:br>
              <a:rPr lang="ja" sz="764"/>
            </a:br>
            <a:r>
              <a:rPr lang="ja" sz="764"/>
              <a:t>    prompt = example + input_text</a:t>
            </a:r>
            <a:br>
              <a:rPr lang="ja" sz="764"/>
            </a:br>
            <a:r>
              <a:rPr lang="ja" sz="764"/>
              <a:t>    # スコアの初期化</a:t>
            </a:r>
            <a:br>
              <a:rPr lang="ja" sz="764"/>
            </a:br>
            <a:r>
              <a:rPr lang="ja" sz="764"/>
              <a:t>    score = 0.0</a:t>
            </a:r>
            <a:br>
              <a:rPr lang="ja" sz="764"/>
            </a:br>
            <a:r>
              <a:rPr lang="ja" sz="764"/>
              <a:t>    # ラベルごとにスコアを計算(分類の正確さを測るには精度やF1スコアを、</a:t>
            </a:r>
            <a:br>
              <a:rPr lang="ja" sz="764"/>
            </a:br>
            <a:r>
              <a:rPr lang="ja" sz="764"/>
              <a:t>    # テキストの生成品質を評価するにはBLEUスコアやROUGEスコアを使用)</a:t>
            </a:r>
            <a:br>
              <a:rPr lang="ja" sz="764"/>
            </a:br>
            <a:r>
              <a:rPr lang="ja" sz="764"/>
              <a:t>    for label in label_space:</a:t>
            </a:r>
            <a:br>
              <a:rPr lang="ja" sz="764"/>
            </a:br>
            <a:r>
              <a:rPr lang="ja" sz="764"/>
              <a:t>        # プロンプトとラベルを結合して入力を作成</a:t>
            </a:r>
            <a:br>
              <a:rPr lang="ja" sz="764"/>
            </a:br>
            <a:r>
              <a:rPr lang="ja" sz="764"/>
              <a:t>        input_ids = tokenizer(prompt + label, return_tensors="pt").input_ids</a:t>
            </a:r>
            <a:br>
              <a:rPr lang="ja" sz="764"/>
            </a:br>
            <a:br>
              <a:rPr lang="ja" sz="764"/>
            </a:br>
            <a:r>
              <a:rPr lang="ja" sz="764"/>
              <a:t>        # モデルの出力を取得</a:t>
            </a:r>
            <a:br>
              <a:rPr lang="ja" sz="764"/>
            </a:br>
            <a:r>
              <a:rPr lang="ja" sz="764"/>
              <a:t>        with torch.no_grad():</a:t>
            </a:r>
            <a:br>
              <a:rPr lang="ja" sz="764"/>
            </a:br>
            <a:r>
              <a:rPr lang="ja" sz="764"/>
              <a:t>            outputs = model(input_ids)</a:t>
            </a:r>
            <a:br>
              <a:rPr lang="ja" sz="764"/>
            </a:br>
            <a:br>
              <a:rPr lang="ja" sz="764"/>
            </a:br>
            <a:r>
              <a:rPr lang="ja" sz="764"/>
              <a:t>        # ログ尤度の計算</a:t>
            </a:r>
            <a:br>
              <a:rPr lang="ja" sz="764"/>
            </a:br>
            <a:r>
              <a:rPr lang="ja" sz="764"/>
              <a:t>        log_likelihood = outputs.logits[:, -1, :].softmax(dim=-1)</a:t>
            </a:r>
            <a:br>
              <a:rPr lang="ja" sz="764"/>
            </a:br>
            <a:r>
              <a:rPr lang="ja" sz="764"/>
              <a:t>        label_id = tokenizer.convert_tokens_to_ids(label)</a:t>
            </a:r>
            <a:br>
              <a:rPr lang="ja" sz="764"/>
            </a:br>
            <a:r>
              <a:rPr lang="ja" sz="764"/>
              <a:t>        score += log_likelihood[0, label_id].item()</a:t>
            </a:r>
            <a:br>
              <a:rPr lang="ja" sz="764"/>
            </a:br>
            <a:br>
              <a:rPr lang="ja" sz="764"/>
            </a:br>
            <a:r>
              <a:rPr lang="ja" sz="764"/>
              <a:t>    return score</a:t>
            </a:r>
            <a:endParaRPr sz="764"/>
          </a:p>
          <a:p>
            <a:pPr indent="0" lvl="0" marL="0" rtl="0" algn="l">
              <a:lnSpc>
                <a:spcPct val="100000"/>
              </a:lnSpc>
              <a:spcBef>
                <a:spcPts val="1200"/>
              </a:spcBef>
              <a:spcAft>
                <a:spcPts val="1200"/>
              </a:spcAft>
              <a:buNone/>
            </a:pPr>
            <a:r>
              <a:rPr lang="ja" sz="764"/>
              <a:t>2. コンテキストシーケンスの構築 (Context Sequence Construction):</a:t>
            </a:r>
            <a:br>
              <a:rPr lang="ja" sz="764"/>
            </a:br>
            <a:r>
              <a:rPr lang="ja" sz="764"/>
              <a:t>選択した例(e)と入力データ(x)を組み合わ</a:t>
            </a:r>
            <a:r>
              <a:rPr lang="ja" sz="764"/>
              <a:t>せインコンテキストプロンプトを構築する</a:t>
            </a:r>
            <a:br>
              <a:rPr lang="ja" sz="764"/>
            </a:br>
            <a:r>
              <a:rPr lang="ja" sz="764"/>
              <a:t>def create_incontext_prompt(examples, input_data):</a:t>
            </a:r>
            <a:br>
              <a:rPr lang="ja" sz="764"/>
            </a:br>
            <a:r>
              <a:rPr lang="ja" sz="764"/>
              <a:t>    prompt = ""</a:t>
            </a:r>
            <a:br>
              <a:rPr lang="ja" sz="764"/>
            </a:br>
            <a:r>
              <a:rPr lang="ja" sz="764"/>
              <a:t>    for example in examples:</a:t>
            </a:r>
            <a:br>
              <a:rPr lang="ja" sz="764"/>
            </a:br>
            <a:r>
              <a:rPr lang="ja" sz="764"/>
              <a:t>        prompt += f"{example}\n"</a:t>
            </a:r>
            <a:br>
              <a:rPr lang="ja" sz="764"/>
            </a:br>
            <a:r>
              <a:rPr lang="ja" sz="764"/>
              <a:t>    prompt += f"{input_data}"</a:t>
            </a:r>
            <a:br>
              <a:rPr lang="ja" sz="764"/>
            </a:br>
            <a:r>
              <a:rPr lang="ja" sz="764"/>
              <a:t>    return prompt</a:t>
            </a:r>
            <a:br>
              <a:rPr lang="ja" sz="764"/>
            </a:br>
            <a:br>
              <a:rPr lang="ja" sz="764"/>
            </a:br>
            <a:r>
              <a:rPr lang="ja" sz="764"/>
              <a:t>NLUタスクでモデルを動作させるためのプロンプトの作成例を示します：</a:t>
            </a:r>
            <a:br>
              <a:rPr lang="ja" sz="764"/>
            </a:br>
            <a:r>
              <a:rPr lang="ja" sz="764"/>
              <a:t>タスクの説明: モデルに何を期待しているかを簡潔に説明します。例えば、「次の文の感情を分析せよ」という指示をプロンプトに含めることができます。</a:t>
            </a:r>
            <a:br>
              <a:rPr lang="ja" sz="764"/>
            </a:br>
            <a:r>
              <a:rPr lang="ja" sz="764"/>
              <a:t>コンテキストの提供: タスクに関連する情報や背景を提供します。これにより、モデルがより正確な予測を行うためのコンテキストを得られます。</a:t>
            </a:r>
            <a:br>
              <a:rPr lang="ja" sz="764"/>
            </a:br>
            <a:r>
              <a:rPr lang="ja" sz="764"/>
              <a:t>具体的な質問や入力: モデルに対する具体的な質問や分析を求める入力をプロンプトに含めます。これは、分析したいテキストや、予測を求めるデータポイントです。</a:t>
            </a:r>
            <a:endParaRPr sz="822"/>
          </a:p>
        </p:txBody>
      </p:sp>
      <p:sp>
        <p:nvSpPr>
          <p:cNvPr id="755" name="Google Shape;755;p127"/>
          <p:cNvSpPr txBox="1"/>
          <p:nvPr/>
        </p:nvSpPr>
        <p:spPr>
          <a:xfrm>
            <a:off x="5096700" y="28800"/>
            <a:ext cx="4047300" cy="4473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from transformers import AutoModelForCausalLM, AutoTokenizer</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from rouge import Rouge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import torch</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model_name = "gpt2"  # モデル名に応じて適宜変更</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model = AutoModelForCausalLM.from_pretrained(model_name)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tokenizer = AutoTokenizer.from_pretrained(model_name)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def score_nlg(examples, input_data, actual_output):</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 インコンテキストプロンプトの作成</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prompt = examples + input_data</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inputs = tokenizer.encode(prompt, return_tensors="pt")</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 LLMを使用して出力を生成</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output_sequences = model.generate(input_ids=inputs)</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generated_sequence = tokenizer.decode(output_sequences[0], clean_up_tokenization_spaces=True)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 Rougeスコアの計算</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rouge = Rouge()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scores = rouge.get_scores(generated_sequence, actual_output)</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return scores</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ビームサーチの実装（仮）</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def beam_search(examples, input_data, model, tokenizer, beam_width=3):</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初期例のセットから始めて、ビームサーチを使用して</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最適な例のシーケンスを選択する。</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 初期状態の設定</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sequences = [[example] for example in examples[:beam_width]]</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scores = [0] * beam_width</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for _ in range(何らかの条件):  # ビームサーチの繰り返し条件</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all_candidates =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for i in range(len(sequences)):</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seq = sequences[i]</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for example in examples:</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candidate = seq + [example]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score = score_example(candidate, input_data, model, tokenizer)</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all_candidates.append((score, candidate))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 最良の候補を選択</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ordered = sorted(all_candidates, reverse=True)</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sequences = [candidate for _, candidate in ordered[:beam_width]]</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 最終的なシーケンスを返す</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    return sequences[0]</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examples = "選択した例1\n選択した例2\n"  # 選択した例</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input_data = "入力データ"</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actual_output = "実際の出力"</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scores = score_nlg(examples, input_data, actual_output)</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print("Rougeスコア:", scores)</a:t>
            </a:r>
            <a:br>
              <a:rPr lang="ja" sz="464">
                <a:solidFill>
                  <a:schemeClr val="accent3"/>
                </a:solidFill>
                <a:latin typeface="Proxima Nova"/>
                <a:ea typeface="Proxima Nova"/>
                <a:cs typeface="Proxima Nova"/>
                <a:sym typeface="Proxima Nova"/>
              </a:rPr>
            </a:br>
            <a:br>
              <a:rPr lang="ja" sz="464">
                <a:solidFill>
                  <a:schemeClr val="accent3"/>
                </a:solidFill>
                <a:latin typeface="Proxima Nova"/>
                <a:ea typeface="Proxima Nova"/>
                <a:cs typeface="Proxima Nova"/>
                <a:sym typeface="Proxima Nova"/>
              </a:rPr>
            </a:br>
            <a:r>
              <a:rPr lang="ja" sz="464">
                <a:solidFill>
                  <a:schemeClr val="accent3"/>
                </a:solidFill>
                <a:latin typeface="Proxima Nova"/>
                <a:ea typeface="Proxima Nova"/>
                <a:cs typeface="Proxima Nova"/>
                <a:sym typeface="Proxima Nova"/>
              </a:rPr>
              <a:t># ビームサーチの実行</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optimal_sequence = beam_search(examples, input_data, model, tokenizer)</a:t>
            </a:r>
            <a:endParaRPr sz="464">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464">
                <a:solidFill>
                  <a:schemeClr val="accent3"/>
                </a:solidFill>
                <a:latin typeface="Proxima Nova"/>
                <a:ea typeface="Proxima Nova"/>
                <a:cs typeface="Proxima Nova"/>
                <a:sym typeface="Proxima Nova"/>
              </a:rPr>
              <a:t>print("最適な例のシーケンス:", optimal_sequence)</a:t>
            </a:r>
            <a:endParaRPr sz="464">
              <a:solidFill>
                <a:schemeClr val="accent3"/>
              </a:solidFill>
              <a:latin typeface="Proxima Nova"/>
              <a:ea typeface="Proxima Nova"/>
              <a:cs typeface="Proxima Nova"/>
              <a:sym typeface="Proxima Nov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SELF-ICL: Zero-Shot In-Context Learning with Self-Generated Demonstrations</a:t>
            </a:r>
            <a:r>
              <a:rPr lang="ja" sz="1200" u="sng"/>
              <a:t> 2023</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CoTやZero-shot Prompting のような少数の入出力の例を使用してタスクに適用する In-Context Learning(ICL) は有効ですが、特定事例に対応するため汎用的に永久に使用し続けることは出来ません。</a:t>
            </a:r>
            <a:br>
              <a:rPr lang="ja" sz="764"/>
            </a:br>
            <a:r>
              <a:rPr lang="ja" sz="764"/>
              <a:t>そこでテスト入力に対して、モデルがゼロショットプロンプティングを通じて疑似入力と疑似ラベルを予測し、これらの疑似入力・ラベルペアをデモンストレーションとして使用するSELF-ICLを提案。</a:t>
            </a:r>
            <a:br>
              <a:rPr lang="ja" sz="764"/>
            </a:br>
            <a:r>
              <a:rPr lang="ja" sz="764"/>
              <a:t>BIG-Bench Hardタスクの23の評価において、SELF-ICLはゼロショットベースラインを平均精度とヘッドツーヘッドの比較の両方で上回ることを示しました。</a:t>
            </a:r>
            <a:br>
              <a:rPr lang="ja" sz="764"/>
            </a:br>
            <a:r>
              <a:rPr lang="ja" sz="764"/>
              <a:t>https://github.com/ntunlplab/Self-ICL</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SELF-ICLは、テスト入力が与えられた場合に、モデルが自己生成した疑似入力と疑似ラベルを用いてゼロショットインコンテキスト学習を行うフレームワークです。このプロセスは３ステップで構成されます: 疑似入力の生成、疑似ラベルの予測、そして疑似デモンストレーションを使用したインコンテキスト学習の実行です。</a:t>
            </a:r>
            <a:endParaRPr sz="764"/>
          </a:p>
          <a:p>
            <a:pPr indent="0" lvl="0" marL="0" rtl="0" algn="l">
              <a:lnSpc>
                <a:spcPct val="100000"/>
              </a:lnSpc>
              <a:spcBef>
                <a:spcPts val="1200"/>
              </a:spcBef>
              <a:spcAft>
                <a:spcPts val="0"/>
              </a:spcAft>
              <a:buNone/>
            </a:pPr>
            <a:r>
              <a:rPr lang="ja" sz="764"/>
              <a:t>Step 1. 疑似入力の生成: このステップでは、モデルがテスト入力に基づいて疑似入力を</a:t>
            </a:r>
            <a:br>
              <a:rPr lang="ja" sz="764"/>
            </a:br>
            <a:r>
              <a:rPr lang="ja" sz="764"/>
              <a:t>生成します。このプロセスでは、モデルが与えられたタスクや質問に関連する</a:t>
            </a:r>
            <a:br>
              <a:rPr lang="ja" sz="764"/>
            </a:br>
            <a:r>
              <a:rPr lang="ja" sz="764"/>
              <a:t>疑似入力を自己生成することにより、実際のデータセットに依存することなく、</a:t>
            </a:r>
            <a:br>
              <a:rPr lang="ja" sz="764"/>
            </a:br>
            <a:r>
              <a:rPr lang="ja" sz="764"/>
              <a:t>タスクの実施内容を模倣します。</a:t>
            </a:r>
            <a:endParaRPr sz="764"/>
          </a:p>
          <a:p>
            <a:pPr indent="0" lvl="0" marL="0" rtl="0" algn="l">
              <a:lnSpc>
                <a:spcPct val="100000"/>
              </a:lnSpc>
              <a:spcBef>
                <a:spcPts val="1200"/>
              </a:spcBef>
              <a:spcAft>
                <a:spcPts val="0"/>
              </a:spcAft>
              <a:buNone/>
            </a:pPr>
            <a:r>
              <a:rPr lang="ja" sz="764"/>
              <a:t>Step 2. 疑似ラベルの予測: 疑似入力が生成された後、</a:t>
            </a:r>
            <a:br>
              <a:rPr lang="ja" sz="764"/>
            </a:br>
            <a:r>
              <a:rPr lang="ja" sz="764"/>
              <a:t>モデルはそれらに対する疑似ラベルを予測します。</a:t>
            </a:r>
            <a:br>
              <a:rPr lang="ja" sz="764"/>
            </a:br>
            <a:r>
              <a:rPr lang="ja" sz="764"/>
              <a:t>このステップは、モデルが自身の知識を利用して、</a:t>
            </a:r>
            <a:br>
              <a:rPr lang="ja" sz="764"/>
            </a:br>
            <a:r>
              <a:rPr lang="ja" sz="764"/>
              <a:t>生成された疑似入力に最も適した答えやカテゴリを割り当てます。</a:t>
            </a:r>
            <a:br>
              <a:rPr lang="ja" sz="764"/>
            </a:br>
            <a:r>
              <a:rPr lang="ja" sz="764"/>
              <a:t>このプロセスは、モデルが疑似入力に対する適切な反応を自己生成することにより、</a:t>
            </a:r>
            <a:br>
              <a:rPr lang="ja" sz="764"/>
            </a:br>
            <a:r>
              <a:rPr lang="ja" sz="764"/>
              <a:t>実際のラベル付け作業を模倣します。</a:t>
            </a:r>
            <a:endParaRPr sz="764"/>
          </a:p>
          <a:p>
            <a:pPr indent="0" lvl="0" marL="0" rtl="0" algn="l">
              <a:lnSpc>
                <a:spcPct val="100000"/>
              </a:lnSpc>
              <a:spcBef>
                <a:spcPts val="1200"/>
              </a:spcBef>
              <a:spcAft>
                <a:spcPts val="0"/>
              </a:spcAft>
              <a:buNone/>
            </a:pPr>
            <a:r>
              <a:rPr lang="ja" sz="764"/>
              <a:t>Step 3. 最後に、生成された疑似入力と予測された疑似ラベルのペアを</a:t>
            </a:r>
            <a:br>
              <a:rPr lang="ja" sz="764"/>
            </a:br>
            <a:r>
              <a:rPr lang="ja" sz="764"/>
              <a:t>デモンストレーションとして使用して、インコンテキスト学習を行います。</a:t>
            </a:r>
            <a:br>
              <a:rPr lang="ja" sz="764"/>
            </a:br>
            <a:r>
              <a:rPr lang="ja" sz="764"/>
              <a:t>このステップでは、モデルがこれらの自己生成デモンストレーションを</a:t>
            </a:r>
            <a:br>
              <a:rPr lang="ja" sz="764"/>
            </a:br>
            <a:r>
              <a:rPr lang="ja" sz="764"/>
              <a:t>プロンプトとして使用し、新しい入力に対する予測を行います。</a:t>
            </a:r>
            <a:br>
              <a:rPr lang="ja" sz="764"/>
            </a:br>
            <a:r>
              <a:rPr lang="ja" sz="764"/>
              <a:t>これにより、モデルは実際のデモンストレーションや</a:t>
            </a:r>
            <a:br>
              <a:rPr lang="ja" sz="764"/>
            </a:br>
            <a:r>
              <a:rPr lang="ja" sz="764"/>
              <a:t>追加のデータセットにアクセスすることなく、</a:t>
            </a:r>
            <a:br>
              <a:rPr lang="ja" sz="764"/>
            </a:br>
            <a:r>
              <a:rPr lang="ja" sz="764"/>
              <a:t>新しいタスクに適応する能力を示します。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23のBIG-Bench Hardタスクに対する評価で、SELF-ICLはゼロショットベースラインを平均精度とヘッドツーヘッド比較の両方で上回りました。特に、ゼロショットチェーンオブソートを使用した場合、SELF-ICLは実際のデモンストレーションを使用した場合と同等の結果を達成しました。</a:t>
            </a:r>
            <a:endParaRPr sz="822"/>
          </a:p>
        </p:txBody>
      </p:sp>
      <p:pic>
        <p:nvPicPr>
          <p:cNvPr id="761" name="Google Shape;761;p128"/>
          <p:cNvPicPr preferRelativeResize="0"/>
          <p:nvPr/>
        </p:nvPicPr>
        <p:blipFill>
          <a:blip r:embed="rId3">
            <a:alphaModFix/>
          </a:blip>
          <a:stretch>
            <a:fillRect/>
          </a:stretch>
        </p:blipFill>
        <p:spPr>
          <a:xfrm>
            <a:off x="4337525" y="1856832"/>
            <a:ext cx="4508851" cy="259789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SELF-ICL: Zero-Shot In-Context Learning with Self-Generated Demonstrations 2023</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0"/>
              </a:spcAft>
              <a:buNone/>
            </a:pPr>
            <a:r>
              <a:rPr lang="ja" sz="764"/>
              <a:t>Step 1. 疑似入力の生成: </a:t>
            </a:r>
            <a:br>
              <a:rPr lang="ja" sz="764"/>
            </a:br>
            <a:r>
              <a:rPr lang="ja" sz="764"/>
              <a:t>Following is an example instance for the task: [task_description]. Please come up with [num_shot] new, </a:t>
            </a:r>
            <a:br>
              <a:rPr lang="ja" sz="764"/>
            </a:br>
            <a:r>
              <a:rPr lang="ja" sz="764"/>
              <a:t>diverse, and creative instances for the task.</a:t>
            </a:r>
            <a:endParaRPr sz="764"/>
          </a:p>
          <a:p>
            <a:pPr indent="0" lvl="0" marL="0" rtl="0" algn="l">
              <a:lnSpc>
                <a:spcPct val="100000"/>
              </a:lnSpc>
              <a:spcBef>
                <a:spcPts val="1200"/>
              </a:spcBef>
              <a:spcAft>
                <a:spcPts val="0"/>
              </a:spcAft>
              <a:buNone/>
            </a:pPr>
            <a:r>
              <a:rPr lang="ja" sz="764"/>
              <a:t>Example instance:</a:t>
            </a:r>
            <a:br>
              <a:rPr lang="ja" sz="764"/>
            </a:br>
            <a:r>
              <a:rPr lang="ja" sz="764"/>
              <a:t>Q: [test_input]</a:t>
            </a:r>
            <a:endParaRPr sz="764"/>
          </a:p>
          <a:p>
            <a:pPr indent="0" lvl="0" marL="0" rtl="0" algn="l">
              <a:lnSpc>
                <a:spcPct val="100000"/>
              </a:lnSpc>
              <a:spcBef>
                <a:spcPts val="1200"/>
              </a:spcBef>
              <a:spcAft>
                <a:spcPts val="0"/>
              </a:spcAft>
              <a:buNone/>
            </a:pPr>
            <a:r>
              <a:rPr lang="ja" sz="764"/>
              <a:t>New instance 1:</a:t>
            </a:r>
            <a:br>
              <a:rPr lang="ja" sz="764"/>
            </a:br>
            <a:r>
              <a:rPr lang="ja" sz="764"/>
              <a:t>Q:</a:t>
            </a:r>
            <a:endParaRPr sz="764"/>
          </a:p>
          <a:p>
            <a:pPr indent="0" lvl="0" marL="0" rtl="0" algn="l">
              <a:lnSpc>
                <a:spcPct val="100000"/>
              </a:lnSpc>
              <a:spcBef>
                <a:spcPts val="1200"/>
              </a:spcBef>
              <a:spcAft>
                <a:spcPts val="0"/>
              </a:spcAft>
              <a:buNone/>
            </a:pPr>
            <a:r>
              <a:rPr lang="ja" sz="764"/>
              <a:t>Step 2. 疑似ラベルの予測: </a:t>
            </a:r>
            <a:br>
              <a:rPr lang="ja" sz="764"/>
            </a:br>
            <a:r>
              <a:rPr lang="ja" sz="764"/>
              <a:t>Task description: [task description].</a:t>
            </a:r>
            <a:endParaRPr sz="764"/>
          </a:p>
          <a:p>
            <a:pPr indent="0" lvl="0" marL="0" rtl="0" algn="l">
              <a:lnSpc>
                <a:spcPct val="100000"/>
              </a:lnSpc>
              <a:spcBef>
                <a:spcPts val="1200"/>
              </a:spcBef>
              <a:spcAft>
                <a:spcPts val="0"/>
              </a:spcAft>
              <a:buNone/>
            </a:pPr>
            <a:r>
              <a:rPr lang="ja" sz="764"/>
              <a:t>Format:</a:t>
            </a:r>
            <a:br>
              <a:rPr lang="ja" sz="764"/>
            </a:br>
            <a:r>
              <a:rPr lang="ja" sz="764"/>
              <a:t>Starting with "Therefore, the correct answer is ..." before giving your final answer.</a:t>
            </a:r>
            <a:br>
              <a:rPr lang="ja" sz="764"/>
            </a:br>
            <a:r>
              <a:rPr lang="ja" sz="764"/>
              <a:t>If options are available, you must pick one as the final answer.</a:t>
            </a:r>
            <a:br>
              <a:rPr lang="ja" sz="764"/>
            </a:br>
            <a:r>
              <a:rPr lang="ja" sz="764"/>
              <a:t>It's very important that you stick to the format.</a:t>
            </a:r>
            <a:endParaRPr sz="764"/>
          </a:p>
          <a:p>
            <a:pPr indent="0" lvl="0" marL="0" rtl="0" algn="l">
              <a:lnSpc>
                <a:spcPct val="100000"/>
              </a:lnSpc>
              <a:spcBef>
                <a:spcPts val="1200"/>
              </a:spcBef>
              <a:spcAft>
                <a:spcPts val="0"/>
              </a:spcAft>
              <a:buNone/>
            </a:pPr>
            <a:r>
              <a:rPr lang="ja" sz="764"/>
              <a:t>Q: [pseudo-input]</a:t>
            </a:r>
            <a:br>
              <a:rPr lang="ja" sz="764"/>
            </a:br>
            <a:r>
              <a:rPr lang="ja" sz="764"/>
              <a:t>A: Let's think step by step.</a:t>
            </a:r>
            <a:endParaRPr sz="764"/>
          </a:p>
          <a:p>
            <a:pPr indent="0" lvl="0" marL="0" rtl="0" algn="l">
              <a:lnSpc>
                <a:spcPct val="100000"/>
              </a:lnSpc>
              <a:spcBef>
                <a:spcPts val="1200"/>
              </a:spcBef>
              <a:spcAft>
                <a:spcPts val="0"/>
              </a:spcAft>
              <a:buNone/>
            </a:pPr>
            <a:r>
              <a:rPr lang="ja" sz="764"/>
              <a:t>Step 3. </a:t>
            </a:r>
            <a:r>
              <a:rPr lang="ja" sz="764"/>
              <a:t>疑似デモンストレーションを使用したインコンテキスト学習の実行:</a:t>
            </a:r>
            <a:br>
              <a:rPr lang="ja" sz="764"/>
            </a:br>
            <a:r>
              <a:rPr lang="ja" sz="764"/>
              <a:t>Task description: [task description].</a:t>
            </a:r>
            <a:endParaRPr sz="764"/>
          </a:p>
          <a:p>
            <a:pPr indent="0" lvl="0" marL="0" rtl="0" algn="l">
              <a:lnSpc>
                <a:spcPct val="100000"/>
              </a:lnSpc>
              <a:spcBef>
                <a:spcPts val="1200"/>
              </a:spcBef>
              <a:spcAft>
                <a:spcPts val="0"/>
              </a:spcAft>
              <a:buNone/>
            </a:pPr>
            <a:r>
              <a:rPr lang="ja" sz="764"/>
              <a:t>Q: [pseudo-input_1]</a:t>
            </a:r>
            <a:br>
              <a:rPr lang="ja" sz="764"/>
            </a:br>
            <a:r>
              <a:rPr lang="ja" sz="764"/>
              <a:t>A: [pseudo-label_1]</a:t>
            </a:r>
            <a:endParaRPr sz="764"/>
          </a:p>
          <a:p>
            <a:pPr indent="0" lvl="0" marL="0" rtl="0" algn="l">
              <a:lnSpc>
                <a:spcPct val="100000"/>
              </a:lnSpc>
              <a:spcBef>
                <a:spcPts val="1200"/>
              </a:spcBef>
              <a:spcAft>
                <a:spcPts val="0"/>
              </a:spcAft>
              <a:buNone/>
            </a:pPr>
            <a:r>
              <a:rPr lang="ja" sz="764"/>
              <a:t>…</a:t>
            </a:r>
            <a:endParaRPr sz="764"/>
          </a:p>
          <a:p>
            <a:pPr indent="0" lvl="0" marL="0" rtl="0" algn="l">
              <a:lnSpc>
                <a:spcPct val="100000"/>
              </a:lnSpc>
              <a:spcBef>
                <a:spcPts val="1200"/>
              </a:spcBef>
              <a:spcAft>
                <a:spcPts val="0"/>
              </a:spcAft>
              <a:buNone/>
            </a:pPr>
            <a:r>
              <a:rPr lang="ja" sz="764"/>
              <a:t>Q: [pseudo-input_n]</a:t>
            </a:r>
            <a:br>
              <a:rPr lang="ja" sz="764"/>
            </a:br>
            <a:r>
              <a:rPr lang="ja" sz="764"/>
              <a:t>A: [pseudo-label_n]</a:t>
            </a:r>
            <a:endParaRPr sz="764"/>
          </a:p>
          <a:p>
            <a:pPr indent="0" lvl="0" marL="0" rtl="0" algn="l">
              <a:lnSpc>
                <a:spcPct val="100000"/>
              </a:lnSpc>
              <a:spcBef>
                <a:spcPts val="1200"/>
              </a:spcBef>
              <a:spcAft>
                <a:spcPts val="1200"/>
              </a:spcAft>
              <a:buNone/>
            </a:pPr>
            <a:r>
              <a:rPr lang="ja" sz="764"/>
              <a:t>Q: [test_input]</a:t>
            </a:r>
            <a:br>
              <a:rPr lang="ja" sz="764"/>
            </a:br>
            <a:r>
              <a:rPr lang="ja" sz="764"/>
              <a:t>A:</a:t>
            </a:r>
            <a:endParaRPr sz="822"/>
          </a:p>
        </p:txBody>
      </p:sp>
      <p:sp>
        <p:nvSpPr>
          <p:cNvPr id="767" name="Google Shape;767;p129"/>
          <p:cNvSpPr txBox="1"/>
          <p:nvPr/>
        </p:nvSpPr>
        <p:spPr>
          <a:xfrm>
            <a:off x="4614500" y="601927"/>
            <a:ext cx="4484100" cy="1223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Step 1. 疑似入力の生成: </a:t>
            </a:r>
            <a:br>
              <a:rPr lang="ja" sz="750">
                <a:solidFill>
                  <a:schemeClr val="accent3"/>
                </a:solidFill>
                <a:latin typeface="Proxima Nova"/>
                <a:ea typeface="Proxima Nova"/>
                <a:cs typeface="Proxima Nova"/>
                <a:sym typeface="Proxima Nova"/>
              </a:rPr>
            </a:br>
            <a:r>
              <a:rPr lang="ja" sz="750">
                <a:solidFill>
                  <a:schemeClr val="accent3"/>
                </a:solidFill>
                <a:latin typeface="Proxima Nova"/>
                <a:ea typeface="Proxima Nova"/>
                <a:cs typeface="Proxima Nova"/>
                <a:sym typeface="Proxima Nova"/>
              </a:rPr>
              <a:t>タスクのための例示インスタンス：[task_description]。このタスクに対して[num_shot]個の新しく、多様で、創造的なインスタンスを考えてください。</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例示インスタンス：</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Q: [test_input]</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新しいインスタンス1：</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Q:</a:t>
            </a:r>
            <a:endParaRPr sz="750">
              <a:solidFill>
                <a:schemeClr val="accent3"/>
              </a:solidFill>
              <a:latin typeface="Proxima Nova"/>
              <a:ea typeface="Proxima Nova"/>
              <a:cs typeface="Proxima Nova"/>
              <a:sym typeface="Proxima Nova"/>
            </a:endParaRPr>
          </a:p>
        </p:txBody>
      </p:sp>
      <p:sp>
        <p:nvSpPr>
          <p:cNvPr id="768" name="Google Shape;768;p129"/>
          <p:cNvSpPr txBox="1"/>
          <p:nvPr/>
        </p:nvSpPr>
        <p:spPr>
          <a:xfrm>
            <a:off x="4614500" y="1818623"/>
            <a:ext cx="4484100" cy="133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Step 2. 疑似ラベルの予測: </a:t>
            </a:r>
            <a:br>
              <a:rPr lang="ja" sz="750">
                <a:solidFill>
                  <a:schemeClr val="accent3"/>
                </a:solidFill>
                <a:latin typeface="Proxima Nova"/>
                <a:ea typeface="Proxima Nova"/>
                <a:cs typeface="Proxima Nova"/>
                <a:sym typeface="Proxima Nova"/>
              </a:rPr>
            </a:br>
            <a:r>
              <a:rPr lang="ja" sz="750">
                <a:solidFill>
                  <a:schemeClr val="accent3"/>
                </a:solidFill>
                <a:latin typeface="Proxima Nova"/>
                <a:ea typeface="Proxima Nova"/>
                <a:cs typeface="Proxima Nova"/>
                <a:sym typeface="Proxima Nova"/>
              </a:rPr>
              <a:t>タスクの説明：[タスクの説明]。</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フォーマット：</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最終回答を提示する前に「したがって、正しい回答は...」と述べること。</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選択肢がある場合は、最終回答として1つを選ぶ必要があります。</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フォーマットを守ることが非常に重要です。</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Q: [疑似入力]</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A: ステップバイステップで考えましょう。</a:t>
            </a:r>
            <a:endParaRPr sz="750">
              <a:solidFill>
                <a:schemeClr val="accent3"/>
              </a:solidFill>
              <a:latin typeface="Proxima Nova"/>
              <a:ea typeface="Proxima Nova"/>
              <a:cs typeface="Proxima Nova"/>
              <a:sym typeface="Proxima Nova"/>
            </a:endParaRPr>
          </a:p>
        </p:txBody>
      </p:sp>
      <p:sp>
        <p:nvSpPr>
          <p:cNvPr id="769" name="Google Shape;769;p129"/>
          <p:cNvSpPr txBox="1"/>
          <p:nvPr/>
        </p:nvSpPr>
        <p:spPr>
          <a:xfrm>
            <a:off x="4614500" y="3106375"/>
            <a:ext cx="4484100" cy="1685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Step 3. 疑似デモンストレーションを使用したインコンテキスト学習の実行:</a:t>
            </a:r>
            <a:br>
              <a:rPr lang="ja" sz="750">
                <a:solidFill>
                  <a:schemeClr val="accent3"/>
                </a:solidFill>
                <a:latin typeface="Proxima Nova"/>
                <a:ea typeface="Proxima Nova"/>
                <a:cs typeface="Proxima Nova"/>
                <a:sym typeface="Proxima Nova"/>
              </a:rPr>
            </a:br>
            <a:r>
              <a:rPr lang="ja" sz="750">
                <a:solidFill>
                  <a:schemeClr val="accent3"/>
                </a:solidFill>
                <a:latin typeface="Proxima Nova"/>
                <a:ea typeface="Proxima Nova"/>
                <a:cs typeface="Proxima Nova"/>
                <a:sym typeface="Proxima Nova"/>
              </a:rPr>
              <a:t>タスクの説明：[タスクの説明]。</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Q: [疑似入力_1]</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A: [疑似ラベル_1]</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Q: [疑似入力_n]</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A: [疑似ラベル_n]</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Q: [テスト入力]</a:t>
            </a:r>
            <a:endParaRPr sz="7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50">
                <a:solidFill>
                  <a:schemeClr val="accent3"/>
                </a:solidFill>
                <a:latin typeface="Proxima Nova"/>
                <a:ea typeface="Proxima Nova"/>
                <a:cs typeface="Proxima Nova"/>
                <a:sym typeface="Proxima Nova"/>
              </a:rPr>
              <a:t>A:</a:t>
            </a:r>
            <a:endParaRPr sz="750">
              <a:solidFill>
                <a:schemeClr val="accent3"/>
              </a:solidFill>
              <a:latin typeface="Proxima Nova"/>
              <a:ea typeface="Proxima Nova"/>
              <a:cs typeface="Proxima Nova"/>
              <a:sym typeface="Proxima Nov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UFO: a Unified and Flexible Framework for Evaluating Factuality of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人間のフィードバックからの強化学習（RLHF）は、LLMに取って重要な要素の一つです。最近の文献では、RLHFのRL部分に対して、近接ポリシー最適化（PPO）が標準的な方法と位置づけられていますが、これには高い計算コストとデリケートなハイパーパラメータのチューニングが伴います。PPOの開発に至った動機のほとんどがRLHFでは実際の懸念事項ではないと主張し、性能を維持しつつ、より低コストで計算効率の良い方法を提唱。PPOの多くのコンポーネントがRLHFの文脈では不要であることを示し、はるかに単純なREINFORCEスタイルの最適化変種がPPOおよび新たに提案された「RLフリー」方法（DPOやRAFTなど）を上回ることを実証します。我々の研究は、LLMのアラインメント特性に注意深く適応することで、オンラインRL最適化を低コストで利用できることを示唆しています。</a:t>
            </a:r>
            <a:br>
              <a:rPr lang="ja" sz="764"/>
            </a:br>
            <a:r>
              <a:rPr lang="ja" sz="764"/>
              <a:t>https://github.com/WaldenRUC/UFO</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UFOフレームワークは、事実単位の抽出、事実ソースの検証、事実一貫性の識別の3つのLLMベースのモジュールを含んでいます。このフレームワークでは、OpenAIのChatGPT APIを使用してこれらのモジュールを実装しています。</a:t>
            </a:r>
            <a:endParaRPr sz="764"/>
          </a:p>
          <a:p>
            <a:pPr indent="0" lvl="0" marL="0" rtl="0" algn="l">
              <a:lnSpc>
                <a:spcPct val="100000"/>
              </a:lnSpc>
              <a:spcBef>
                <a:spcPts val="1200"/>
              </a:spcBef>
              <a:spcAft>
                <a:spcPts val="0"/>
              </a:spcAft>
              <a:buNone/>
            </a:pPr>
            <a:r>
              <a:rPr lang="ja" sz="764"/>
              <a:t>1. 事実単位の抽出: このモジュールは、テキストから事実単位を識別し抽出することに焦点を当てています。事実単位とは、検証可能な情報や主張を指します。このプロセスには、テキスト内の重要な情報を識別し、それらが事実として検証可能かどうかを判断する技術が含まれます。</a:t>
            </a:r>
            <a:endParaRPr sz="764"/>
          </a:p>
          <a:p>
            <a:pPr indent="0" lvl="0" marL="0" rtl="0" algn="l">
              <a:lnSpc>
                <a:spcPct val="100000"/>
              </a:lnSpc>
              <a:spcBef>
                <a:spcPts val="1200"/>
              </a:spcBef>
              <a:spcAft>
                <a:spcPts val="0"/>
              </a:spcAft>
              <a:buNone/>
            </a:pPr>
            <a:r>
              <a:rPr lang="ja" sz="764"/>
              <a:t>2. 事実ソースの検証: 抽出された事実単位に基づき、様々な事実ソース（人間の書き込み、参照文書、検索エンジンの結果、LLMの知識など）を使用して、それらの事実の正確さを検証します。このモジュールの目的は、異なる情報源からのデータを比較し、事実単位が真実かどうかを判断することです。</a:t>
            </a:r>
            <a:endParaRPr sz="764"/>
          </a:p>
          <a:p>
            <a:pPr indent="0" lvl="0" marL="0" rtl="0" algn="l">
              <a:lnSpc>
                <a:spcPct val="100000"/>
              </a:lnSpc>
              <a:spcBef>
                <a:spcPts val="1200"/>
              </a:spcBef>
              <a:spcAft>
                <a:spcPts val="0"/>
              </a:spcAft>
              <a:buNone/>
            </a:pPr>
            <a:r>
              <a:rPr lang="ja" sz="764"/>
              <a:t>3. 事実一貫性の識別: この最終モジュールは、LLMが生成した内容の一貫性と正確性を評価します。生成されたテキスト全体を通じて情報がどのように一貫しているか、またそれが外部の事実ソースとどのように整合しているかを分析します。事実一貫性の識別は、モデルが生成した情報の信頼性を確認する上で重要で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UFOを使用して実験した結果、ほとんどのQAタスクでは、人間による書き込みの証拠と参照文書が重要であり、ニュース事実生成タスクでは検索エンジンの結果とLLMの知識が不可欠であることが示されました。</a:t>
            </a:r>
            <a:endParaRPr sz="822"/>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UFO: a Unified and Flexible Framework for Evaluating Factuality of Large Language Models 2024</a:t>
            </a:r>
            <a:endParaRPr sz="1100"/>
          </a:p>
          <a:p>
            <a:pPr indent="0" lvl="0" marL="0" rtl="0" algn="l">
              <a:lnSpc>
                <a:spcPct val="100000"/>
              </a:lnSpc>
              <a:spcBef>
                <a:spcPts val="1200"/>
              </a:spcBef>
              <a:spcAft>
                <a:spcPts val="0"/>
              </a:spcAft>
              <a:buNone/>
            </a:pPr>
            <a:r>
              <a:rPr lang="ja" sz="1100" u="sng"/>
              <a:t>プロンプト</a:t>
            </a:r>
            <a:endParaRPr sz="800"/>
          </a:p>
          <a:p>
            <a:pPr indent="0" lvl="0" marL="0" rtl="0" algn="l">
              <a:lnSpc>
                <a:spcPct val="100000"/>
              </a:lnSpc>
              <a:spcBef>
                <a:spcPts val="1200"/>
              </a:spcBef>
              <a:spcAft>
                <a:spcPts val="0"/>
              </a:spcAft>
              <a:buNone/>
            </a:pPr>
            <a:r>
              <a:rPr lang="ja" sz="764"/>
              <a:t>1. 事実単位の抽出: </a:t>
            </a:r>
            <a:br>
              <a:rPr lang="ja" sz="764"/>
            </a:br>
            <a:r>
              <a:rPr lang="ja" sz="764"/>
              <a:t>Your task is to segment a given document into several</a:t>
            </a:r>
            <a:br>
              <a:rPr lang="ja" sz="764"/>
            </a:br>
            <a:r>
              <a:rPr lang="ja" sz="764"/>
              <a:t>atomic claims. For each claim, you need to generate several questions related to it and extract an answer for each</a:t>
            </a:r>
            <a:br>
              <a:rPr lang="ja" sz="764"/>
            </a:br>
            <a:r>
              <a:rPr lang="ja" sz="764"/>
              <a:t>question from that claim. Your output is a JSON list. Each</a:t>
            </a:r>
            <a:br>
              <a:rPr lang="ja" sz="764"/>
            </a:br>
            <a:r>
              <a:rPr lang="ja" sz="764"/>
              <a:t>element includes the question, the answer, and the sentence</a:t>
            </a:r>
            <a:br>
              <a:rPr lang="ja" sz="764"/>
            </a:br>
            <a:r>
              <a:rPr lang="ja" sz="764"/>
              <a:t>from the document containing the atomic claims.</a:t>
            </a:r>
            <a:br>
              <a:rPr lang="ja" sz="764"/>
            </a:br>
            <a:r>
              <a:rPr lang="ja" sz="764"/>
              <a:t>You MUST only respond in the JSON List format as described below. DO NOT RESPOND WITH ANYTHING</a:t>
            </a:r>
            <a:br>
              <a:rPr lang="ja" sz="764"/>
            </a:br>
            <a:r>
              <a:rPr lang="ja" sz="764"/>
              <a:t>ELSE. ADDING ANY OTHER EXTRA NOTES THAT</a:t>
            </a:r>
            <a:br>
              <a:rPr lang="ja" sz="764"/>
            </a:br>
            <a:r>
              <a:rPr lang="ja" sz="764"/>
              <a:t>VIOLATE THE RESPONSE FORMAT IS BANNED.</a:t>
            </a:r>
            <a:br>
              <a:rPr lang="ja" sz="764"/>
            </a:br>
            <a:r>
              <a:rPr lang="ja" sz="764"/>
              <a:t>START YOUR RESPONSE WITH ’[’. [Response Format] ["question": "Informative question", "answer": "A</a:t>
            </a:r>
            <a:br>
              <a:rPr lang="ja" sz="764"/>
            </a:br>
            <a:r>
              <a:rPr lang="ja" sz="764"/>
              <a:t>concise phrase under 10 words", "sentence": "Sentence</a:t>
            </a:r>
            <a:br>
              <a:rPr lang="ja" sz="764"/>
            </a:br>
            <a:r>
              <a:rPr lang="ja" sz="764"/>
              <a:t>containing the answer.", ...]</a:t>
            </a:r>
            <a:br>
              <a:rPr lang="ja" sz="764"/>
            </a:br>
            <a:r>
              <a:rPr lang="ja" sz="764"/>
              <a:t>document: {document}</a:t>
            </a:r>
            <a:endParaRPr sz="764"/>
          </a:p>
          <a:p>
            <a:pPr indent="0" lvl="0" marL="0" rtl="0" algn="l">
              <a:lnSpc>
                <a:spcPct val="100000"/>
              </a:lnSpc>
              <a:spcBef>
                <a:spcPts val="1200"/>
              </a:spcBef>
              <a:spcAft>
                <a:spcPts val="0"/>
              </a:spcAft>
              <a:buNone/>
            </a:pPr>
            <a:r>
              <a:rPr lang="ja" sz="764"/>
              <a:t>2. 事実ソースの検証: </a:t>
            </a:r>
            <a:br>
              <a:rPr lang="ja" sz="764"/>
            </a:br>
            <a:r>
              <a:rPr lang="ja" sz="764"/>
              <a:t>Generate keywords for the following document. Do not</a:t>
            </a:r>
            <a:br>
              <a:rPr lang="ja" sz="764"/>
            </a:br>
            <a:r>
              <a:rPr lang="ja" sz="764"/>
              <a:t>provide any explanations.</a:t>
            </a:r>
            <a:br>
              <a:rPr lang="ja" sz="764"/>
            </a:br>
            <a:r>
              <a:rPr lang="ja" sz="764"/>
              <a:t>document: {document}</a:t>
            </a:r>
            <a:br>
              <a:rPr lang="ja" sz="764"/>
            </a:br>
            <a:r>
              <a:rPr lang="ja" sz="764"/>
              <a:t>keywords:</a:t>
            </a:r>
            <a:endParaRPr sz="764"/>
          </a:p>
          <a:p>
            <a:pPr indent="0" lvl="0" marL="0" rtl="0" algn="l">
              <a:lnSpc>
                <a:spcPct val="100000"/>
              </a:lnSpc>
              <a:spcBef>
                <a:spcPts val="1200"/>
              </a:spcBef>
              <a:spcAft>
                <a:spcPts val="0"/>
              </a:spcAft>
              <a:buNone/>
            </a:pPr>
            <a:r>
              <a:rPr lang="ja" sz="764"/>
              <a:t>3: LLM-based answer extraction with She and Srd</a:t>
            </a:r>
            <a:br>
              <a:rPr lang="ja" sz="764"/>
            </a:br>
            <a:r>
              <a:rPr lang="ja" sz="764"/>
              <a:t>You are an answer-extraction expert. Your task is to extract</a:t>
            </a:r>
            <a:br>
              <a:rPr lang="ja" sz="764"/>
            </a:br>
            <a:r>
              <a:rPr lang="ja" sz="764"/>
              <a:t>a short answer from the evidence to the question. Directly</a:t>
            </a:r>
            <a:br>
              <a:rPr lang="ja" sz="764"/>
            </a:br>
            <a:r>
              <a:rPr lang="ja" sz="764"/>
              <a:t>answer without any explanations. If the evidence is irrelevant to the question, respond ONLY with "NOANS".</a:t>
            </a:r>
            <a:br>
              <a:rPr lang="ja" sz="764"/>
            </a:br>
            <a:r>
              <a:rPr lang="ja" sz="764"/>
              <a:t>keywords: {keywords}</a:t>
            </a:r>
            <a:br>
              <a:rPr lang="ja" sz="764"/>
            </a:br>
            <a:r>
              <a:rPr lang="ja" sz="764"/>
              <a:t>evidence: {evidence}</a:t>
            </a:r>
            <a:br>
              <a:rPr lang="ja" sz="764"/>
            </a:br>
            <a:r>
              <a:rPr lang="ja" sz="764"/>
              <a:t>question: {question}</a:t>
            </a:r>
            <a:br>
              <a:rPr lang="ja" sz="764"/>
            </a:br>
            <a:r>
              <a:rPr lang="ja" sz="764"/>
              <a:t>your answer:</a:t>
            </a:r>
            <a:endParaRPr sz="764"/>
          </a:p>
          <a:p>
            <a:pPr indent="0" lvl="0" marL="0" rtl="0" algn="l">
              <a:lnSpc>
                <a:spcPct val="100000"/>
              </a:lnSpc>
              <a:spcBef>
                <a:spcPts val="1200"/>
              </a:spcBef>
              <a:spcAft>
                <a:spcPts val="0"/>
              </a:spcAft>
              <a:buNone/>
            </a:pPr>
            <a:r>
              <a:rPr lang="ja" sz="764"/>
              <a:t>4: LLM-based answer extraction with</a:t>
            </a:r>
            <a:br>
              <a:rPr lang="ja" sz="764"/>
            </a:br>
            <a:r>
              <a:rPr lang="ja" sz="764"/>
              <a:t>Sse and Slk</a:t>
            </a:r>
            <a:br>
              <a:rPr lang="ja" sz="764"/>
            </a:br>
            <a:r>
              <a:rPr lang="ja" sz="764"/>
              <a:t>You are a question-answering expert. You are given a question, keywords, and some snippets. Your task is to output</a:t>
            </a:r>
            <a:br>
              <a:rPr lang="ja" sz="764"/>
            </a:br>
            <a:r>
              <a:rPr lang="ja" sz="764"/>
              <a:t>a short answer to the question based on the snippets or</a:t>
            </a:r>
            <a:br>
              <a:rPr lang="ja" sz="764"/>
            </a:br>
            <a:r>
              <a:rPr lang="ja" sz="764"/>
              <a:t>the knowledge you possess, while your answer is factually consistent with the given keywords. If your answer</a:t>
            </a:r>
            <a:br>
              <a:rPr lang="ja" sz="764"/>
            </a:br>
            <a:r>
              <a:rPr lang="ja" sz="764"/>
              <a:t>is based on the snippets, you should provide the indices</a:t>
            </a:r>
            <a:br>
              <a:rPr lang="ja" sz="764"/>
            </a:br>
            <a:r>
              <a:rPr lang="ja" sz="764"/>
              <a:t>of the snippets. If there is no relevant snippet, you should</a:t>
            </a:r>
            <a:br>
              <a:rPr lang="ja" sz="764"/>
            </a:br>
            <a:r>
              <a:rPr lang="ja" sz="764"/>
              <a:t>answer with the knowledge you possess, and the output</a:t>
            </a:r>
            <a:br>
              <a:rPr lang="ja" sz="764"/>
            </a:br>
            <a:r>
              <a:rPr lang="ja" sz="764"/>
              <a:t>index is [-1]. If you are uncertain about the correctness and</a:t>
            </a:r>
            <a:br>
              <a:rPr lang="ja" sz="764"/>
            </a:br>
            <a:r>
              <a:rPr lang="ja" sz="764"/>
              <a:t>timeliness of your answer, your answer should be formed</a:t>
            </a:r>
            <a:br>
              <a:rPr lang="ja" sz="764"/>
            </a:br>
            <a:r>
              <a:rPr lang="ja" sz="764"/>
              <a:t>as [NOANS] instead. An example output format: [&lt;your</a:t>
            </a:r>
            <a:br>
              <a:rPr lang="ja" sz="764"/>
            </a:br>
            <a:r>
              <a:rPr lang="ja" sz="764"/>
              <a:t>answer&gt;]; [&lt;index1&gt;, &lt;index2&gt;, . . . ]. Your output MUST</a:t>
            </a:r>
            <a:br>
              <a:rPr lang="ja" sz="764"/>
            </a:br>
            <a:r>
              <a:rPr lang="ja" sz="764"/>
              <a:t>begin with ‘[‘. DO NOT GIVE ANY EXPLANATIONS.</a:t>
            </a:r>
            <a:br>
              <a:rPr lang="ja" sz="764"/>
            </a:br>
            <a:r>
              <a:rPr lang="ja" sz="764"/>
              <a:t>question: {question}</a:t>
            </a:r>
            <a:br>
              <a:rPr lang="ja" sz="764"/>
            </a:br>
            <a:r>
              <a:rPr lang="ja" sz="764"/>
              <a:t>keywords: {keywords}</a:t>
            </a:r>
            <a:br>
              <a:rPr lang="ja" sz="764"/>
            </a:br>
            <a:r>
              <a:rPr lang="ja" sz="764"/>
              <a:t>snippets: {snippets}</a:t>
            </a:r>
            <a:endParaRPr sz="764"/>
          </a:p>
          <a:p>
            <a:pPr indent="0" lvl="0" marL="0" rtl="0" algn="l">
              <a:lnSpc>
                <a:spcPct val="100000"/>
              </a:lnSpc>
              <a:spcBef>
                <a:spcPts val="1200"/>
              </a:spcBef>
              <a:spcAft>
                <a:spcPts val="1200"/>
              </a:spcAft>
              <a:buNone/>
            </a:pPr>
            <a:r>
              <a:rPr lang="ja" sz="764"/>
              <a:t>5: LLM-based fact consistency discrimination </a:t>
            </a:r>
            <a:br>
              <a:rPr lang="ja" sz="764"/>
            </a:br>
            <a:r>
              <a:rPr lang="ja" sz="764"/>
              <a:t>Your task is to judge whether the following two answers are factually consistent. Directly answer yes or no. </a:t>
            </a:r>
            <a:br>
              <a:rPr lang="ja" sz="764"/>
            </a:br>
            <a:r>
              <a:rPr lang="ja" sz="764"/>
              <a:t>Answer 1: {ei} </a:t>
            </a:r>
            <a:br>
              <a:rPr lang="ja" sz="764"/>
            </a:br>
            <a:r>
              <a:rPr lang="ja" sz="764"/>
              <a:t>Answer 2: {ai}</a:t>
            </a:r>
            <a:endParaRPr sz="764"/>
          </a:p>
        </p:txBody>
      </p:sp>
      <p:sp>
        <p:nvSpPr>
          <p:cNvPr id="780" name="Google Shape;780;p131"/>
          <p:cNvSpPr txBox="1"/>
          <p:nvPr/>
        </p:nvSpPr>
        <p:spPr>
          <a:xfrm>
            <a:off x="4659900" y="543302"/>
            <a:ext cx="4484100" cy="10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Step 1. 疑似入力の生成: </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タスクのための例示インスタンス：[task_description]。このタスクに対して[num_shot]個の新しく、多様で、創造的なインスタンスを考えてください。</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例示インスタンス：</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Q: [test_input]</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新しいインスタンス1：</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Q:</a:t>
            </a:r>
            <a:endParaRPr sz="600">
              <a:solidFill>
                <a:schemeClr val="accent3"/>
              </a:solidFill>
              <a:latin typeface="Proxima Nova"/>
              <a:ea typeface="Proxima Nova"/>
              <a:cs typeface="Proxima Nova"/>
              <a:sym typeface="Proxima Nova"/>
            </a:endParaRPr>
          </a:p>
        </p:txBody>
      </p:sp>
      <p:sp>
        <p:nvSpPr>
          <p:cNvPr id="781" name="Google Shape;781;p131"/>
          <p:cNvSpPr txBox="1"/>
          <p:nvPr/>
        </p:nvSpPr>
        <p:spPr>
          <a:xfrm>
            <a:off x="4659900" y="1705477"/>
            <a:ext cx="44841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プロンプト 2: モデル生成テキストのためのキーワード生成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以下のドキュメントのためのキーワードを生成してください。説明は</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提供しないでください。</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ドキュメント: {document}</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キーワード:</a:t>
            </a:r>
            <a:endParaRPr sz="600">
              <a:solidFill>
                <a:schemeClr val="accent3"/>
              </a:solidFill>
              <a:latin typeface="Proxima Nova"/>
              <a:ea typeface="Proxima Nova"/>
              <a:cs typeface="Proxima Nova"/>
              <a:sym typeface="Proxima Nova"/>
            </a:endParaRPr>
          </a:p>
        </p:txBody>
      </p:sp>
      <p:sp>
        <p:nvSpPr>
          <p:cNvPr id="782" name="Google Shape;782;p131"/>
          <p:cNvSpPr txBox="1"/>
          <p:nvPr/>
        </p:nvSpPr>
        <p:spPr>
          <a:xfrm>
            <a:off x="4659900" y="2265227"/>
            <a:ext cx="44841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プロンプト 3: SheとSrdを用いたLLMベースの回答抽出</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あなたは回答抽出の専門家です。あなたのタスクは、証拠から質問に対する短い答えを抽出することです。説明なしで直接回答してください。証拠が質問に関連しない場合は、"NOANS"のみを回答してください。</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キーワード: {keywords}</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証拠: {evidence}</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質問: {question}</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あなたの回答:</a:t>
            </a:r>
            <a:endParaRPr sz="600">
              <a:solidFill>
                <a:schemeClr val="accent3"/>
              </a:solidFill>
              <a:latin typeface="Proxima Nova"/>
              <a:ea typeface="Proxima Nova"/>
              <a:cs typeface="Proxima Nova"/>
              <a:sym typeface="Proxima Nova"/>
            </a:endParaRPr>
          </a:p>
        </p:txBody>
      </p:sp>
      <p:sp>
        <p:nvSpPr>
          <p:cNvPr id="783" name="Google Shape;783;p131"/>
          <p:cNvSpPr txBox="1"/>
          <p:nvPr/>
        </p:nvSpPr>
        <p:spPr>
          <a:xfrm>
            <a:off x="4659900" y="3048002"/>
            <a:ext cx="4484100" cy="1200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プロンプト 4: LLMを利用した回答抽出</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あなたは質問回答の専門家です。質問、キーワード、そしていくつかのスニペットが与えられます。あなたのタスクは、スニペットまたは</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あなたが持つ知識に基づいて質問に対する短い答えを出力することですが、あなたの答えは与えられたキーワードと事実上一致していなければなりません。もし答えがスニペットに基づく場合、スニペットのインデックスを提供する必要があります。関連するスニペットがない場合は、あなたが持つ知識で答えるべきであり、出力インデックスは[-1]です。あなたが答えの正確さや時宜性について不確かな場合、あなたの答えは[NOANS]として形成されるべきです。出力の例の形式: [&lt;あなたの答え&gt;]; [&lt;インデックス1&gt;, &lt;インデックス2&gt;, ...]。あなたの出力は '[' で始まる必要があります。説明は何も提供しないでください。</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質問: {question}</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キーワード: {keywords}</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スニペット: {snippets}</a:t>
            </a:r>
            <a:endParaRPr sz="600">
              <a:solidFill>
                <a:schemeClr val="accent3"/>
              </a:solidFill>
              <a:latin typeface="Proxima Nova"/>
              <a:ea typeface="Proxima Nova"/>
              <a:cs typeface="Proxima Nova"/>
              <a:sym typeface="Proxima Nova"/>
            </a:endParaRPr>
          </a:p>
        </p:txBody>
      </p:sp>
      <p:sp>
        <p:nvSpPr>
          <p:cNvPr id="784" name="Google Shape;784;p131"/>
          <p:cNvSpPr txBox="1"/>
          <p:nvPr/>
        </p:nvSpPr>
        <p:spPr>
          <a:xfrm>
            <a:off x="4659900" y="4403100"/>
            <a:ext cx="44841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プロンプト 5: LLMに基づく事実一致の判定</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あなたのタスクは、以下の2つの回答が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事実上一致しているかどうかを判断することです。直接、はいまたはいいえで答えてください。</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回答 1: {ei}</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回答 2: {ai}</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19" name="Google Shape;419;p73"/>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25" name="Google Shape;425;p74"/>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36" name="Google Shape;436;p76"/>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7"/>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2" name="Google Shape;442;p77"/>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48" name="Google Shape;448;p78"/>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4" name="Google Shape;454;p79"/>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55" name="Google Shape;455;p79"/>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1" name="Google Shape;461;p80"/>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2" name="Google Shape;462;p80"/>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68" name="Google Shape;468;p81"/>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79" name="Google Shape;479;p83"/>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0" name="Google Shape;490;p85"/>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496" name="Google Shape;496;p86"/>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2" name="Google Shape;502;p87"/>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1200"/>
              </a:spcAft>
              <a:buNone/>
            </a:pPr>
            <a:r>
              <a:rPr lang="ja" sz="813"/>
              <a:t>ベースツール層（Base Tool Layer）: この基礎層は、基本ユーティリティ、</a:t>
            </a:r>
            <a:br>
              <a:rPr lang="ja" sz="813"/>
            </a:br>
            <a:r>
              <a:rPr lang="ja" sz="813"/>
              <a:t>開発者リソース、知識リポジトリ、検索機能、およびAIシステムを含む</a:t>
            </a:r>
            <a:br>
              <a:rPr lang="ja" sz="813"/>
            </a:br>
            <a:r>
              <a:rPr lang="ja" sz="813"/>
              <a:t>最先端技術の幅広い範囲を提供します。この多様なツールセットは、</a:t>
            </a:r>
            <a:br>
              <a:rPr lang="ja" sz="813"/>
            </a:br>
            <a:r>
              <a:rPr lang="ja" sz="813"/>
              <a:t>インフラストラクチャの基盤を築き、熟練したエージェントの出現と</a:t>
            </a:r>
            <a:br>
              <a:rPr lang="ja" sz="813"/>
            </a:br>
            <a:r>
              <a:rPr lang="ja" sz="813"/>
              <a:t>継続的な改善を容易にします。</a:t>
            </a:r>
            <a:br>
              <a:rPr lang="ja" sz="813"/>
            </a:br>
            <a:r>
              <a:rPr lang="ja" sz="813"/>
              <a:t>ミドルエージェント層（Middle Agent Layer）: 独立して制御可能で、</a:t>
            </a:r>
            <a:br>
              <a:rPr lang="ja" sz="813"/>
            </a:br>
            <a:r>
              <a:rPr lang="ja" sz="813"/>
              <a:t>インタラクティブな専門のプロフェッショナルエージェントの多様なコレクションがあります。</a:t>
            </a:r>
            <a:br>
              <a:rPr lang="ja" sz="813"/>
            </a:br>
            <a:r>
              <a:rPr lang="ja" sz="813"/>
              <a:t>各PAgentは、その役割を効果的に果たすために必要な特定のプロフェッショナル役割と</a:t>
            </a:r>
            <a:br>
              <a:rPr lang="ja" sz="813"/>
            </a:br>
            <a:r>
              <a:rPr lang="ja" sz="813"/>
              <a:t>主要なコンピテンシーを体現しています。</a:t>
            </a:r>
            <a:br>
              <a:rPr lang="ja" sz="813"/>
            </a:br>
            <a:r>
              <a:rPr lang="ja" sz="813"/>
              <a:t>トップシナジーレイヤー（Top Synergy Layer）: 個々のプロフェッショナルエージェントを</a:t>
            </a:r>
            <a:br>
              <a:rPr lang="ja" sz="813"/>
            </a:br>
            <a:r>
              <a:rPr lang="ja" sz="813"/>
              <a:t>統合されたネットワークに融合させる調和のとれた融合です。これらのエージェントは</a:t>
            </a:r>
            <a:br>
              <a:rPr lang="ja" sz="813"/>
            </a:br>
            <a:r>
              <a:rPr lang="ja" sz="813"/>
              <a:t>協力して専門知識をプールし、人間のプロフェッショナルグループに固有の</a:t>
            </a:r>
            <a:br>
              <a:rPr lang="ja" sz="813"/>
            </a:br>
            <a:r>
              <a:rPr lang="ja" sz="813"/>
              <a:t>協力を模倣して、多面的なタスクに対処します。彼らは動的にタスクを割り当て、</a:t>
            </a:r>
            <a:br>
              <a:rPr lang="ja" sz="813"/>
            </a:br>
            <a:r>
              <a:rPr lang="ja" sz="813"/>
              <a:t>発生する様々な複雑さや文脈の要求に流動的に適応します。</a:t>
            </a:r>
            <a:endParaRPr sz="813"/>
          </a:p>
        </p:txBody>
      </p:sp>
      <p:pic>
        <p:nvPicPr>
          <p:cNvPr id="508" name="Google Shape;508;p88"/>
          <p:cNvPicPr preferRelativeResize="0"/>
          <p:nvPr/>
        </p:nvPicPr>
        <p:blipFill>
          <a:blip r:embed="rId3">
            <a:alphaModFix/>
          </a:blip>
          <a:stretch>
            <a:fillRect/>
          </a:stretch>
        </p:blipFill>
        <p:spPr>
          <a:xfrm>
            <a:off x="4572000" y="1633875"/>
            <a:ext cx="4540477" cy="2806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SumRec: A Framework for Recommendation using Open-Domain Dialogue </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チャット対話から話者の興味や嗜好、経験に関する情報を活用して、個別化されたシステムを提供し、高度な情報推薦を実現するための新しいフレームワークSumRecを提案</a:t>
            </a:r>
            <a:br>
              <a:rPr lang="ja" sz="764"/>
            </a:br>
            <a:r>
              <a:rPr lang="ja" sz="764"/>
              <a:t>SumRecフレームワークは、対話から話者の情報を要約し、ユーザータイプに応じたアイテム情報を推薦するためにLLMを使用します。</a:t>
            </a:r>
            <a:br>
              <a:rPr lang="ja" sz="764"/>
            </a:br>
            <a:r>
              <a:rPr lang="ja" sz="764"/>
              <a:t>実験結果は、SumRecフレームワークが従来の方法よりも優れた推薦を提供することを示しています。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SumRecフレームワークは、チャット対話から話者の情報を要約し、アイテムに関する情報を推薦するためにLLMを活用します。また、スコア推定モデルを用いて推薦スコアを生成します。</a:t>
            </a:r>
            <a:endParaRPr sz="813"/>
          </a:p>
          <a:p>
            <a:pPr indent="0" lvl="0" marL="0" rtl="0" algn="l">
              <a:lnSpc>
                <a:spcPct val="100000"/>
              </a:lnSpc>
              <a:spcBef>
                <a:spcPts val="1200"/>
              </a:spcBef>
              <a:spcAft>
                <a:spcPts val="0"/>
              </a:spcAft>
              <a:buNone/>
            </a:pPr>
            <a:r>
              <a:rPr lang="ja" sz="813"/>
              <a:t>話者情報を要約するためのプロンプトサンプル。ハイライトはChatGPTで生成された文章を示します</a:t>
            </a:r>
            <a:br>
              <a:rPr lang="ja" sz="813"/>
            </a:br>
            <a:r>
              <a:rPr lang="ja" sz="433"/>
              <a:t>【タスク】</a:t>
            </a:r>
            <a:br>
              <a:rPr lang="ja" sz="433"/>
            </a:br>
            <a:r>
              <a:rPr lang="ja" sz="433"/>
              <a:t>話し手の特性、観光地の説明、おすすめされた人の説明に基づいて、観光地に対する以下の好みのうちから一つ選んでください。</a:t>
            </a:r>
            <a:br>
              <a:rPr lang="ja" sz="433"/>
            </a:br>
            <a:r>
              <a:rPr lang="ja" sz="433"/>
              <a:t>1: 絶対に行きたくない</a:t>
            </a:r>
            <a:br>
              <a:rPr lang="ja" sz="433"/>
            </a:br>
            <a:r>
              <a:rPr lang="ja" sz="433"/>
              <a:t>2: 行きたくない</a:t>
            </a:r>
            <a:br>
              <a:rPr lang="ja" sz="433"/>
            </a:br>
            <a:r>
              <a:rPr lang="ja" sz="433"/>
              <a:t>3: どちらでもない</a:t>
            </a:r>
            <a:br>
              <a:rPr lang="ja" sz="433"/>
            </a:br>
            <a:r>
              <a:rPr lang="ja" sz="433"/>
              <a:t>4: 行きたい</a:t>
            </a:r>
            <a:br>
              <a:rPr lang="ja" sz="433"/>
            </a:br>
            <a:r>
              <a:rPr lang="ja" sz="433"/>
              <a:t>5: 絶対に行きたい</a:t>
            </a:r>
            <a:br>
              <a:rPr lang="ja" sz="433"/>
            </a:br>
            <a:br>
              <a:rPr lang="ja" sz="433"/>
            </a:br>
            <a:r>
              <a:rPr lang="ja" sz="433"/>
              <a:t>【評価開始】</a:t>
            </a:r>
            <a:br>
              <a:rPr lang="ja" sz="433"/>
            </a:br>
            <a:r>
              <a:rPr lang="ja" sz="433"/>
              <a:t>–1–</a:t>
            </a:r>
            <a:br>
              <a:rPr lang="ja" sz="433"/>
            </a:br>
            <a:r>
              <a:rPr lang="ja" sz="433"/>
              <a:t>【話し手の特性】</a:t>
            </a:r>
            <a:br>
              <a:rPr lang="ja" sz="433"/>
            </a:br>
            <a:r>
              <a:rPr lang="ja" sz="433"/>
              <a:t>彼女は春が来ていると言及し、寒さについて話します...しかし、まるで本当のゲームのように、娘との日常生活について話します。</a:t>
            </a:r>
            <a:br>
              <a:rPr lang="ja" sz="433"/>
            </a:br>
            <a:r>
              <a:rPr lang="ja" sz="433"/>
              <a:t>【観光地の説明】</a:t>
            </a:r>
            <a:br>
              <a:rPr lang="ja" sz="433"/>
            </a:br>
            <a:r>
              <a:rPr lang="ja" sz="433"/>
              <a:t>美しい庭園に囲まれた博物館で、磐梯山の景色が見えます...所要時間は1時間30分です。</a:t>
            </a:r>
            <a:br>
              <a:rPr lang="ja" sz="433"/>
            </a:br>
            <a:r>
              <a:rPr lang="ja" sz="433"/>
              <a:t>【推薦された人】</a:t>
            </a:r>
            <a:br>
              <a:rPr lang="ja" sz="433"/>
            </a:br>
            <a:r>
              <a:rPr lang="ja" sz="433"/>
              <a:t>この観光地は美術と文化に興味がある人に推薦されます...美術品をじっくりと鑑賞したい人や作品を時間をかけて鑑賞したい人に推薦されます。</a:t>
            </a:r>
            <a:br>
              <a:rPr lang="ja" sz="433"/>
            </a:br>
            <a:r>
              <a:rPr lang="ja" sz="433"/>
              <a:t>【スコア】</a:t>
            </a:r>
            <a:br>
              <a:rPr lang="ja" sz="433"/>
            </a:br>
            <a:r>
              <a:rPr lang="ja" sz="433"/>
              <a:t>5</a:t>
            </a:r>
            <a:br>
              <a:rPr lang="ja" sz="433"/>
            </a:br>
            <a:r>
              <a:rPr lang="ja" sz="433"/>
              <a:t>…</a:t>
            </a:r>
            <a:br>
              <a:rPr lang="ja" sz="433"/>
            </a:br>
            <a:r>
              <a:rPr lang="ja" sz="433"/>
              <a:t>–5–</a:t>
            </a:r>
            <a:br>
              <a:rPr lang="ja" sz="433"/>
            </a:br>
            <a:r>
              <a:rPr lang="ja" sz="433"/>
              <a:t>【話し手の特性】</a:t>
            </a:r>
            <a:br>
              <a:rPr lang="ja" sz="433"/>
            </a:br>
            <a:r>
              <a:rPr lang="ja" sz="433"/>
              <a:t>寒い季節には鍋を食べたくなると彼女は私に話します...彼女はスポーツ観戦が好きで、特にプロ野球と相撲を好みます。</a:t>
            </a:r>
            <a:br>
              <a:rPr lang="ja" sz="433"/>
            </a:br>
            <a:r>
              <a:rPr lang="ja" sz="433"/>
              <a:t>【観光地の説明】</a:t>
            </a:r>
            <a:br>
              <a:rPr lang="ja" sz="433"/>
            </a:br>
            <a:r>
              <a:rPr lang="ja" sz="433"/>
              <a:t>ふぐなどの海鮮を楽しめるレストランゾーンがある複合施設で、下関の名物を楽しめる人気スポットです。</a:t>
            </a:r>
            <a:br>
              <a:rPr lang="ja" sz="433"/>
            </a:br>
            <a:r>
              <a:rPr lang="ja" sz="433"/>
              <a:t>【推薦された人】</a:t>
            </a:r>
            <a:br>
              <a:rPr lang="ja" sz="433"/>
            </a:br>
            <a:r>
              <a:rPr lang="ja" sz="433"/>
              <a:t>この観光地は海鮮や地元の特産品を楽しみたい人に推薦されます...関門海峡の美しい景色も楽しめるので、景色を楽しみながら地元の特産品を味わいたい人にも適しています。</a:t>
            </a:r>
            <a:br>
              <a:rPr lang="ja" sz="433"/>
            </a:br>
            <a:r>
              <a:rPr lang="ja" sz="433"/>
              <a:t>【スコア】</a:t>
            </a:r>
            <a:br>
              <a:rPr lang="ja" sz="433"/>
            </a:br>
            <a:r>
              <a:rPr lang="ja" sz="433"/>
              <a:t>1</a:t>
            </a:r>
            <a:br>
              <a:rPr lang="ja" sz="433"/>
            </a:br>
            <a:r>
              <a:rPr lang="ja" sz="433"/>
              <a:t>–6–</a:t>
            </a:r>
            <a:br>
              <a:rPr lang="ja" sz="433"/>
            </a:br>
            <a:r>
              <a:rPr lang="ja" sz="433"/>
              <a:t>【話し手の特性】</a:t>
            </a:r>
            <a:br>
              <a:rPr lang="ja" sz="433"/>
            </a:br>
            <a:r>
              <a:rPr lang="ja" sz="433"/>
              <a:t>私は爬虫類とカエルが好きなので、集めて飼育しています。特にホーンドフロッグが好きで、いくつかの種類を飼っています。多くのホーンドフロッグは海外に生息しており、よくブリーダーから購入します。また、様々な模様や色があり、珍しいものは特に高価です。冬にはパネルヒーターを敷いたり水を替えたりと、飼育には多くの時間と労力がかかりますが、コストは意外と低いです。</a:t>
            </a:r>
            <a:br>
              <a:rPr lang="ja" sz="433"/>
            </a:br>
            <a:r>
              <a:rPr lang="ja" sz="433"/>
              <a:t>【観光地の説明】</a:t>
            </a:r>
            <a:br>
              <a:rPr lang="ja" sz="433"/>
            </a:br>
            <a:r>
              <a:rPr lang="ja" sz="433"/>
              <a:t>石狩川の上流には、24kmにわたって続く柱状の断崖があります。雪谷から流れ落ちる多くの滝と、周囲の原生林とともに、驚くべき景観を形成しています。かつてアイヌ語で多くの滝がある川という意味のソウンベツと呼ばれていたため、1921年に批評家・随筆家の大町桂月によってソウンキョウと命名されました。</a:t>
            </a:r>
            <a:br>
              <a:rPr lang="ja" sz="433"/>
            </a:br>
            <a:r>
              <a:rPr lang="ja" sz="433"/>
              <a:t>【推薦された人】</a:t>
            </a:r>
            <a:br>
              <a:rPr lang="ja" sz="433"/>
            </a:br>
            <a:r>
              <a:rPr lang="ja" sz="433"/>
              <a:t>この観光地は、自然の美しさと滝の景色を楽しみたい人に推薦されます。具体的には、断崖や原生林の景色を楽しみたい人に最適な場所です。また、写真撮影が好きな人や自然観察が好きな人にも推薦されます。アウトドア活動やハイキングも楽しめるので、自然が好きでアクティブな生活を好む人に適しています。</a:t>
            </a:r>
            <a:br>
              <a:rPr lang="ja" sz="433"/>
            </a:br>
            <a:r>
              <a:rPr lang="ja" sz="433"/>
              <a:t>【スコア】</a:t>
            </a:r>
            <a:br>
              <a:rPr lang="ja" sz="433"/>
            </a:br>
            <a:r>
              <a:rPr lang="ja" sz="433"/>
              <a:t>5</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SumRecフレームワークを新たに構築したChatRecデータセットで評価した結果、従来の対話とアイテム説明をそのまま使用する方法よりも</a:t>
            </a:r>
            <a:br>
              <a:rPr lang="ja" sz="822"/>
            </a:br>
            <a:r>
              <a:rPr lang="ja" sz="822"/>
              <a:t>良い推薦を提供できることを確認できています。</a:t>
            </a:r>
            <a:br>
              <a:rPr lang="ja" sz="822"/>
            </a:br>
            <a:r>
              <a:rPr lang="ja" sz="822"/>
              <a:t>この研究では、主に旅行スポットに焦点を当てており、他の分野への適用性については未検証。</a:t>
            </a:r>
            <a:endParaRPr sz="822"/>
          </a:p>
        </p:txBody>
      </p:sp>
      <p:pic>
        <p:nvPicPr>
          <p:cNvPr id="514" name="Google Shape;514;p89"/>
          <p:cNvPicPr preferRelativeResize="0"/>
          <p:nvPr/>
        </p:nvPicPr>
        <p:blipFill>
          <a:blip r:embed="rId3">
            <a:alphaModFix/>
          </a:blip>
          <a:stretch>
            <a:fillRect/>
          </a:stretch>
        </p:blipFill>
        <p:spPr>
          <a:xfrm>
            <a:off x="7360600" y="1626575"/>
            <a:ext cx="1485100" cy="1985575"/>
          </a:xfrm>
          <a:prstGeom prst="rect">
            <a:avLst/>
          </a:prstGeom>
          <a:noFill/>
          <a:ln>
            <a:noFill/>
          </a:ln>
        </p:spPr>
      </p:pic>
      <p:sp>
        <p:nvSpPr>
          <p:cNvPr id="515" name="Google Shape;515;p89"/>
          <p:cNvSpPr txBox="1"/>
          <p:nvPr>
            <p:ph idx="1" type="body"/>
          </p:nvPr>
        </p:nvSpPr>
        <p:spPr>
          <a:xfrm>
            <a:off x="5440975" y="1670550"/>
            <a:ext cx="1840800" cy="1941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スコア推定器(Score Estimator): 話者の要約、観光地の説明、および推薦情報を入力として使用し、予測される評価スコアを提供します。このスコア推定器は、その特性に関係なく任意の言語モデルで利用可能で少数ショットプロンプティングによるChatGPTでの評価スコア生成が可能です。(RoBERTa等も可)</a:t>
            </a:r>
            <a:br>
              <a:rPr lang="ja" sz="822"/>
            </a:br>
            <a:r>
              <a:rPr lang="ja" sz="822"/>
              <a:t>話者の要約 sk(k=A,B)、観光スポットの説明ei、および上記の手順を通じて得られた推薦情報riを入力として使用し、予測される評価スコアyki を提供します。</a:t>
            </a:r>
            <a:endParaRPr sz="822"/>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The Effect of Sampling Temperature on Problem Solving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temperatureの設定範囲0.0から1.0まで増加させても結論は変化がないらしい</a:t>
            </a:r>
            <a:br>
              <a:rPr lang="ja" sz="764"/>
            </a:br>
            <a:r>
              <a:rPr lang="ja" sz="764"/>
              <a:t>1.0以上に設定すると急に処理時間かかるなとか思ってたけど0~1まではそんなに変化がないからだったのかな？</a:t>
            </a:r>
            <a:br>
              <a:rPr lang="ja" sz="764"/>
            </a:br>
            <a:r>
              <a:rPr lang="ja" sz="764"/>
              <a:t>https://github.com/matthewrenze/jhu-llm-temperature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GPT-3.5、GPT-4、Llama 2 7B、Llama 2 70Bを使用して複数選択式の問題と回答（MCQA）の試験を作成。</a:t>
            </a:r>
            <a:br>
              <a:rPr lang="ja" sz="813"/>
            </a:br>
            <a:r>
              <a:rPr lang="ja" sz="813"/>
              <a:t>10の問題セットからそれぞれ100問ずつランダムに選択し、合計1000問の試験を作成し結果を確認しました。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分析結果は、すべてのサンプリング温度にわたって平均精度が比較的安定していることを明らかにしました。</a:t>
            </a:r>
            <a:br>
              <a:rPr lang="ja" sz="822"/>
            </a:br>
            <a:r>
              <a:rPr lang="ja" sz="822"/>
              <a:t>GPT-3.5による1000問の試験で行われたクルスカル・ウォリス検定の結果、</a:t>
            </a:r>
            <a:br>
              <a:rPr lang="ja" sz="822"/>
            </a:br>
            <a:r>
              <a:rPr lang="ja" sz="822"/>
              <a:t>サンプリング温度による精度の違いは統計的に有意ではないという結果になっていました。</a:t>
            </a:r>
            <a:endParaRPr sz="822"/>
          </a:p>
          <a:p>
            <a:pPr indent="0" lvl="0" marL="0" rtl="0" algn="l">
              <a:lnSpc>
                <a:spcPct val="100000"/>
              </a:lnSpc>
              <a:spcBef>
                <a:spcPts val="1200"/>
              </a:spcBef>
              <a:spcAft>
                <a:spcPts val="1200"/>
              </a:spcAft>
              <a:buNone/>
            </a:pPr>
            <a:r>
              <a:rPr lang="ja" sz="822"/>
              <a:t>問題ドメイン、問題解決タスクの小さなサブセットに限定されている</a:t>
            </a:r>
            <a:br>
              <a:rPr lang="ja" sz="822"/>
            </a:br>
            <a:r>
              <a:rPr lang="ja" sz="822"/>
              <a:t>使用したプロンプトエンジニアリングが5つなので結論付けは速いと思うけど参考</a:t>
            </a:r>
            <a:endParaRPr sz="822"/>
          </a:p>
        </p:txBody>
      </p:sp>
      <p:pic>
        <p:nvPicPr>
          <p:cNvPr id="521" name="Google Shape;521;p90"/>
          <p:cNvPicPr preferRelativeResize="0"/>
          <p:nvPr/>
        </p:nvPicPr>
        <p:blipFill>
          <a:blip r:embed="rId3">
            <a:alphaModFix/>
          </a:blip>
          <a:stretch>
            <a:fillRect/>
          </a:stretch>
        </p:blipFill>
        <p:spPr>
          <a:xfrm>
            <a:off x="5900813" y="247725"/>
            <a:ext cx="3123274" cy="2230125"/>
          </a:xfrm>
          <a:prstGeom prst="rect">
            <a:avLst/>
          </a:prstGeom>
          <a:noFill/>
          <a:ln>
            <a:noFill/>
          </a:ln>
        </p:spPr>
      </p:pic>
      <p:pic>
        <p:nvPicPr>
          <p:cNvPr id="522" name="Google Shape;522;p90"/>
          <p:cNvPicPr preferRelativeResize="0"/>
          <p:nvPr/>
        </p:nvPicPr>
        <p:blipFill>
          <a:blip r:embed="rId4">
            <a:alphaModFix/>
          </a:blip>
          <a:stretch>
            <a:fillRect/>
          </a:stretch>
        </p:blipFill>
        <p:spPr>
          <a:xfrm>
            <a:off x="5938650" y="2447224"/>
            <a:ext cx="3123249" cy="26023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Hydra: Sequentially-Dependent Draft Heads for Medusa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Hydraヘッドを提案。予測の際に以前のトークンの情報を考慮に入れることで、標準のドラフトヘッドのシーケンシャルな依存性がないという問題を解決します。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Hydraヘッドでは、</a:t>
            </a:r>
            <a:r>
              <a:rPr lang="ja" sz="813"/>
              <a:t>既に生成されたシーケンスの隠れ状態と、前のHydraヘッドによってサンプリングされたトークンの入力エンベッディングを利用して、次のトークンの予測を改善します。これにより、各ドラフトヘッドが独立して予測を行うのではなく、候補継続の先行するトークンの情報を利用することが可能になります。このアプローチは、Hydraデコーディングと呼ばれ、推測的デコーディングを行う際の効率と精度を向上させることを目指してい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endParaRPr sz="822"/>
          </a:p>
        </p:txBody>
      </p:sp>
      <p:pic>
        <p:nvPicPr>
          <p:cNvPr id="528" name="Google Shape;528;p91"/>
          <p:cNvPicPr preferRelativeResize="0"/>
          <p:nvPr/>
        </p:nvPicPr>
        <p:blipFill>
          <a:blip r:embed="rId3">
            <a:alphaModFix/>
          </a:blip>
          <a:stretch>
            <a:fillRect/>
          </a:stretch>
        </p:blipFill>
        <p:spPr>
          <a:xfrm>
            <a:off x="3949200" y="1909975"/>
            <a:ext cx="5194799" cy="302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MEDUSA: Simple LLM Inference Acceleration Framework with Multiple Decoding Heads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知識グラフ(KG)とLLMの密接な協力による協調的かつトレーニングフリーの推論スキームを提案</a:t>
            </a:r>
            <a:br>
              <a:rPr lang="ja" sz="764"/>
            </a:br>
            <a:r>
              <a:rPr lang="ja" sz="764"/>
              <a:t>このスキームは、LLMsがKGからタスク関連の知識サブグラフを選択的に取得し、推論をサポートするためのものです。実験結果は、我々のスキームが複数のデータセットで顕著な進歩を達成し、</a:t>
            </a:r>
            <a:br>
              <a:rPr lang="ja" sz="764"/>
            </a:br>
            <a:r>
              <a:rPr lang="ja" sz="764"/>
              <a:t>特にQALD10データセットで10％以上の改善を実現したことを示します。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Medusaヘッドと呼ばれる追加のデコーディングヘッドを導入します。これらのヘッドは、元のモデルと同じくらいのパラメータでトレーニングされ、生成効率を向上させるために複数の次のトークンを予測します。さらに、ツリー型のアテンションメカニズムを組み合わせることで、複数の候補を並列に検証し、生成速度を2倍から3倍向上させることができます。</a:t>
            </a:r>
            <a:br>
              <a:rPr lang="ja" sz="764"/>
            </a:br>
            <a:r>
              <a:rPr lang="ja" sz="764"/>
              <a:t>Medusaでは、元のモデルを凍結させ、Medusaヘッドのみをファインチューニングする方法が採用されます。このアプローチにより、大きなモデルを単一のGPUでファインチューニングすることが可能となります。推論時に各ヘッドは複数のトップ予測を生成し、これらの候補をツリー型のアテンションメカニズムを使用して並列処理します。最終的な出力は、受け入れ可能な継続のために選択され、必要なデコーディングステップの数が削減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34" name="Google Shape;534;p92"/>
          <p:cNvPicPr preferRelativeResize="0"/>
          <p:nvPr/>
        </p:nvPicPr>
        <p:blipFill>
          <a:blip r:embed="rId3">
            <a:alphaModFix/>
          </a:blip>
          <a:stretch>
            <a:fillRect/>
          </a:stretch>
        </p:blipFill>
        <p:spPr>
          <a:xfrm>
            <a:off x="5847325" y="2422900"/>
            <a:ext cx="3282350" cy="2524875"/>
          </a:xfrm>
          <a:prstGeom prst="rect">
            <a:avLst/>
          </a:prstGeom>
          <a:noFill/>
          <a:ln>
            <a:noFill/>
          </a:ln>
        </p:spPr>
      </p:pic>
      <p:pic>
        <p:nvPicPr>
          <p:cNvPr id="535" name="Google Shape;535;p92"/>
          <p:cNvPicPr preferRelativeResize="0"/>
          <p:nvPr/>
        </p:nvPicPr>
        <p:blipFill>
          <a:blip r:embed="rId4">
            <a:alphaModFix/>
          </a:blip>
          <a:stretch>
            <a:fillRect/>
          </a:stretch>
        </p:blipFill>
        <p:spPr>
          <a:xfrm>
            <a:off x="2855051" y="2984275"/>
            <a:ext cx="2977850" cy="1963501"/>
          </a:xfrm>
          <a:prstGeom prst="rect">
            <a:avLst/>
          </a:prstGeom>
          <a:noFill/>
          <a:ln>
            <a:noFill/>
          </a:ln>
        </p:spPr>
      </p:pic>
      <p:pic>
        <p:nvPicPr>
          <p:cNvPr id="536" name="Google Shape;536;p92"/>
          <p:cNvPicPr preferRelativeResize="0"/>
          <p:nvPr/>
        </p:nvPicPr>
        <p:blipFill>
          <a:blip r:embed="rId5">
            <a:alphaModFix/>
          </a:blip>
          <a:stretch>
            <a:fillRect/>
          </a:stretch>
        </p:blipFill>
        <p:spPr>
          <a:xfrm>
            <a:off x="14325" y="2932975"/>
            <a:ext cx="2711251" cy="2066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WEBLINX: Real-World Website Navigation with Multi-Turn Dialogue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WEBLINXは、デジタルエージェントがウェブブラウザを制御し、ユーザーの指示に従って実世界のタスクを</a:t>
            </a:r>
            <a:br>
              <a:rPr lang="ja" sz="764"/>
            </a:br>
            <a:r>
              <a:rPr lang="ja" sz="764"/>
              <a:t>マルチターンの対話形式で解決する「会話型ウェブナビゲーション」問題を提案。</a:t>
            </a:r>
            <a:br>
              <a:rPr lang="ja" sz="764"/>
            </a:br>
            <a:r>
              <a:rPr lang="ja" sz="764"/>
              <a:t>LLMがリアルタイムで完全なウェブページを処理できないという問題を解決するために、</a:t>
            </a:r>
            <a:br>
              <a:rPr lang="ja" sz="764"/>
            </a:br>
            <a:r>
              <a:rPr lang="ja" sz="764"/>
              <a:t>関連する要素を効率的に選択するための検索インスパイアモデルが提案されています。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WEBLINXは、実世界のウェブサイトでの会話型ウェブナビゲーションのための</a:t>
            </a:r>
            <a:br>
              <a:rPr lang="ja" sz="822"/>
            </a:br>
            <a:r>
              <a:rPr lang="ja" sz="822"/>
              <a:t>大規模で専門家によって構築されたベンチマークを導入しました。</a:t>
            </a:r>
            <a:br>
              <a:rPr lang="ja" sz="822"/>
            </a:br>
            <a:r>
              <a:rPr lang="ja" sz="822"/>
              <a:t>このベンチマークは、タスク定義、データ表現、および評価指標を含む</a:t>
            </a:r>
            <a:br>
              <a:rPr lang="ja" sz="822"/>
            </a:br>
            <a:r>
              <a:rPr lang="ja" sz="822"/>
              <a:t>フレームワークの周りに構築されています。</a:t>
            </a:r>
            <a:br>
              <a:rPr lang="ja" sz="822"/>
            </a:br>
            <a:r>
              <a:rPr lang="ja" sz="822"/>
              <a:t>DMR（Dense Markup Ranker）も導入し、ウェブページを効果的に要約する方法を提供しました。</a:t>
            </a:r>
            <a:br>
              <a:rPr lang="ja" sz="822"/>
            </a:br>
            <a:r>
              <a:rPr lang="ja" sz="822"/>
              <a:t>ファインチューニングされたモデルとゼロショットモデルを評価し、</a:t>
            </a:r>
            <a:br>
              <a:rPr lang="ja" sz="822"/>
            </a:br>
            <a:r>
              <a:rPr lang="ja" sz="822"/>
              <a:t>WEBLINX上でファインチューニングされたチャットベースのデコーダモデルが最高の結果を達成するものの、</a:t>
            </a:r>
            <a:br>
              <a:rPr lang="ja" sz="822"/>
            </a:br>
            <a:r>
              <a:rPr lang="ja" sz="822"/>
              <a:t>ドメイン外のスプリットへの一般化に苦労していることを発見しました。</a:t>
            </a:r>
            <a:endParaRPr sz="822"/>
          </a:p>
        </p:txBody>
      </p:sp>
      <p:pic>
        <p:nvPicPr>
          <p:cNvPr id="542" name="Google Shape;542;p93"/>
          <p:cNvPicPr preferRelativeResize="0"/>
          <p:nvPr/>
        </p:nvPicPr>
        <p:blipFill>
          <a:blip r:embed="rId3">
            <a:alphaModFix/>
          </a:blip>
          <a:stretch>
            <a:fillRect/>
          </a:stretch>
        </p:blipFill>
        <p:spPr>
          <a:xfrm>
            <a:off x="5172800" y="429350"/>
            <a:ext cx="3897975" cy="4522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Generative Echo Chamber? Effects of LLM-Powered Search Systems on Diverse Information Seeking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LLMによる会話型検索システムが、従来の検索システムと比較して選択的露出（多様な意見に触れることを制限し、</a:t>
            </a:r>
            <a:br>
              <a:rPr lang="ja" sz="764"/>
            </a:br>
            <a:r>
              <a:rPr lang="ja" sz="764"/>
              <a:t>反響の部屋を作り出すこと）を増加させるか、</a:t>
            </a:r>
            <a:br>
              <a:rPr lang="ja" sz="764"/>
            </a:br>
            <a:r>
              <a:rPr lang="ja" sz="764"/>
              <a:t>及びユーザーの視点を補強または挑戦する意見バイアスを持つLLMがその効果を変化させるかどうかを調査します。</a:t>
            </a:r>
            <a:br>
              <a:rPr lang="ja" sz="764"/>
            </a:br>
            <a:r>
              <a:rPr lang="ja" sz="764"/>
              <a:t>結果は、全体として参加者がLLMを利用した会話型検索でより偏った情報検索を行うことがわかりました。</a:t>
            </a:r>
            <a:br>
              <a:rPr lang="ja" sz="764"/>
            </a:br>
            <a:r>
              <a:rPr lang="ja" sz="764"/>
              <a:t>その視点を補強する意見バイアスを持つLLMがこのバイアスを悪化させることを示しています。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2つの実験を実施しました。第1の実験では、従来の検索とLLMによる会話型検索を比較し、第2の実験では、</a:t>
            </a:r>
            <a:br>
              <a:rPr lang="ja" sz="764"/>
            </a:br>
            <a:r>
              <a:rPr lang="ja" sz="764"/>
              <a:t>意見バイアスを操作した会話型検索システムの効果を調査しました。</a:t>
            </a:r>
            <a:br>
              <a:rPr lang="ja" sz="764"/>
            </a:br>
            <a:r>
              <a:rPr lang="ja" sz="764"/>
              <a:t>参加者は、論争のあるトピックについて情報を検索し、短いエッセイを書くよう求められました。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第1の実験では、LLMによる会話型検索を使用した参加者がより偏った情報クエリを使用した検索を行い、</a:t>
            </a:r>
            <a:br>
              <a:rPr lang="ja" sz="822"/>
            </a:br>
            <a:r>
              <a:rPr lang="ja" sz="822"/>
              <a:t>意見の偏極化度が高まることが示されました。</a:t>
            </a:r>
            <a:br>
              <a:rPr lang="ja" sz="822"/>
            </a:br>
            <a:r>
              <a:rPr lang="ja" sz="822"/>
              <a:t>第2の実験では参加者の視点を補強する意見バイアスを持つLLMが選択的露出をさらに悪化させることが示されました。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48" name="Google Shape;548;p94"/>
          <p:cNvSpPr txBox="1"/>
          <p:nvPr>
            <p:ph idx="1" type="body"/>
          </p:nvPr>
        </p:nvSpPr>
        <p:spPr>
          <a:xfrm>
            <a:off x="0" y="4403475"/>
            <a:ext cx="4475700" cy="646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1200"/>
              </a:spcAft>
              <a:buNone/>
            </a:pPr>
            <a:r>
              <a:rPr lang="ja" sz="822"/>
              <a:t>スタディ1の全体的な研究手順。プレタスク調査では、参加者は会話型AIやランダムに割り当てられたトピックに対する以前の経験、態度、知識に関する質問に答えました。次に、参加者はランダムに割り当てられた検索システムを使用してトピックに関する情報を収集する情報検索タスクを実行しました。検索セッションの後、参加者は割り当てられたトピックに関するエッセイを書きました。</a:t>
            </a:r>
            <a:endParaRPr sz="822"/>
          </a:p>
        </p:txBody>
      </p:sp>
      <p:pic>
        <p:nvPicPr>
          <p:cNvPr id="549" name="Google Shape;549;p94"/>
          <p:cNvPicPr preferRelativeResize="0"/>
          <p:nvPr/>
        </p:nvPicPr>
        <p:blipFill>
          <a:blip r:embed="rId3">
            <a:alphaModFix/>
          </a:blip>
          <a:stretch>
            <a:fillRect/>
          </a:stretch>
        </p:blipFill>
        <p:spPr>
          <a:xfrm>
            <a:off x="76200" y="2832200"/>
            <a:ext cx="4352200" cy="1571275"/>
          </a:xfrm>
          <a:prstGeom prst="rect">
            <a:avLst/>
          </a:prstGeom>
          <a:noFill/>
          <a:ln>
            <a:noFill/>
          </a:ln>
        </p:spPr>
      </p:pic>
      <p:pic>
        <p:nvPicPr>
          <p:cNvPr id="550" name="Google Shape;550;p94"/>
          <p:cNvPicPr preferRelativeResize="0"/>
          <p:nvPr/>
        </p:nvPicPr>
        <p:blipFill>
          <a:blip r:embed="rId4">
            <a:alphaModFix/>
          </a:blip>
          <a:stretch>
            <a:fillRect/>
          </a:stretch>
        </p:blipFill>
        <p:spPr>
          <a:xfrm>
            <a:off x="5668973" y="335125"/>
            <a:ext cx="3401749" cy="3495750"/>
          </a:xfrm>
          <a:prstGeom prst="rect">
            <a:avLst/>
          </a:prstGeom>
          <a:noFill/>
          <a:ln>
            <a:noFill/>
          </a:ln>
        </p:spPr>
      </p:pic>
      <p:sp>
        <p:nvSpPr>
          <p:cNvPr id="551" name="Google Shape;551;p94"/>
          <p:cNvSpPr txBox="1"/>
          <p:nvPr>
            <p:ph idx="1" type="body"/>
          </p:nvPr>
        </p:nvSpPr>
        <p:spPr>
          <a:xfrm>
            <a:off x="5634400" y="3941875"/>
            <a:ext cx="3472800" cy="1012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会話型検索システムのシステムアーキテクチャ。このシステムは、Retrieval Augmented Generation (RAG) アプローチで実装されています。ユーザーがクエリを発行すると、システムはまず、与えられたトピックに関するキュレーションされた文書データベースから関連文書を検索。検索された文書は、ユーザーの会話履歴と共にLLMのコンテキストの一部として供給され、回答を生成します。この研究で使用されたモデルは、gpt-4-32k-0613によって動作を想定</a:t>
            </a:r>
            <a:endParaRPr sz="822"/>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How Well Can LLMs Negotiate? NEGOTIATIONARENA Platform and Analysis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LLMsが互いにどれほどうまく交渉できるかを探る。NEGOTIATIONARENAという、LLMエージェントの交渉能力を評価し探るための柔軟なフレームワークを提案</a:t>
            </a:r>
            <a:br>
              <a:rPr lang="ja" sz="764"/>
            </a:br>
            <a:r>
              <a:rPr lang="ja" sz="764"/>
              <a:t>3種類のシナリオを実装して、共有資源の割り当て、資源の集約、商品の売買におけるLLMの行動を評価した。</a:t>
            </a:r>
            <a:br>
              <a:rPr lang="ja" sz="764"/>
            </a:br>
            <a:r>
              <a:rPr lang="ja" sz="764"/>
              <a:t>LLMエージェントは、特定の行動戦術を用いることで、交渉結果を大幅に向上させることができることがわかった。例えば、絶望的であるふりをすることで、標準のGPT-4に対して交渉結果を20%改善</a:t>
            </a:r>
            <a:br>
              <a:rPr lang="ja" sz="764"/>
            </a:br>
            <a:r>
              <a:rPr lang="ja" sz="764"/>
              <a:t>https://github.com/vinid/NegotiationArena</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NEGOTIATIONARENAフレームワークを開発し、共有資源の割り当て、資源の集約、商品の売買の3つのシナリオで</a:t>
            </a:r>
            <a:br>
              <a:rPr lang="ja" sz="764"/>
            </a:br>
            <a:r>
              <a:rPr lang="ja" sz="764"/>
              <a:t>LLMエージェントの交渉行動を評価しました。</a:t>
            </a:r>
            <a:br>
              <a:rPr lang="ja" sz="764"/>
            </a:br>
            <a:r>
              <a:rPr lang="ja" sz="764"/>
              <a:t>各シナリオでは、LLMエージェント間の複数回のフレキシブルな対話を通じて、より複雑な交渉を可能に。</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LLMエージェントは、特定の行動戦術を用いることで、交渉結果を大幅に向上させることができる。</a:t>
            </a:r>
            <a:br>
              <a:rPr lang="ja" sz="822"/>
            </a:br>
            <a:r>
              <a:rPr lang="ja" sz="822"/>
              <a:t>GPT-4は最も優れた交渉者であり、絶望的であるふりをすることや、攻撃的に振る舞うことで、</a:t>
            </a:r>
            <a:br>
              <a:rPr lang="ja" sz="822"/>
            </a:br>
            <a:r>
              <a:rPr lang="ja" sz="822"/>
              <a:t>他のLLMに対する勝率を大幅に向上させることが可能</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57" name="Google Shape;557;p95"/>
          <p:cNvSpPr txBox="1"/>
          <p:nvPr>
            <p:ph idx="1" type="body"/>
          </p:nvPr>
        </p:nvSpPr>
        <p:spPr>
          <a:xfrm>
            <a:off x="113975" y="2840075"/>
            <a:ext cx="2505900" cy="2190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822"/>
              <a:t>ゲームにおいてGPT-3.5がGPT-4を混乱させる誤りを示しています。GPT-4は公平な分割を提案し、GPT-3.5は（不可能な）お金の交換を提案して応答します。GPT-4はミスを二度訂正しますが、最終的にはほとんどのお金を分割のために提供し、GPT-3.5は最終的に受け入れます。</a:t>
            </a:r>
            <a:endParaRPr sz="822"/>
          </a:p>
          <a:p>
            <a:pPr indent="0" lvl="0" marL="0" rtl="0" algn="l">
              <a:lnSpc>
                <a:spcPct val="100000"/>
              </a:lnSpc>
              <a:spcBef>
                <a:spcPts val="1200"/>
              </a:spcBef>
              <a:spcAft>
                <a:spcPts val="1200"/>
              </a:spcAft>
              <a:buNone/>
            </a:pPr>
            <a:r>
              <a:rPr lang="ja" sz="822"/>
              <a:t>この振る舞いは、現在のLLMエージェントが抱える別の弱点を指摘しています。より大きく効果的なエージェント（例：GPT-4）が、効果の低いエージェント（例：GPT-3.5）の誤った行動を追跡しなければならない場合、彼らは本来の目標から逸脱し、パフォーマンスが低下します（理想的な交渉者は他のエージェントの失敗を利用してより良い結果を引き出すことができるべきです）。実際には、効果の低いエージェントの誤った行動は、LLMエージェントを操作するための一種の敵対的攻撃として利用され得ます。Davidson et al. (2024)も、彼らの交渉フレームワークで類似のパターンを見つけました。</a:t>
            </a:r>
            <a:endParaRPr sz="822"/>
          </a:p>
        </p:txBody>
      </p:sp>
      <p:sp>
        <p:nvSpPr>
          <p:cNvPr id="558" name="Google Shape;558;p95"/>
          <p:cNvSpPr txBox="1"/>
          <p:nvPr>
            <p:ph idx="1" type="body"/>
          </p:nvPr>
        </p:nvSpPr>
        <p:spPr>
          <a:xfrm>
            <a:off x="5151550" y="4147050"/>
            <a:ext cx="3955800" cy="80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ja" sz="822"/>
              <a:t>複数ターンの究極のシナリオにおける交渉を示しています。エージェントは構造化された会話フォーマットを使用してコミュニケーションをとります。ここでは、Blueによる攻撃的な行動が最終的な支払いに影響を与えています。</a:t>
            </a:r>
            <a:endParaRPr sz="822"/>
          </a:p>
        </p:txBody>
      </p:sp>
      <p:pic>
        <p:nvPicPr>
          <p:cNvPr id="559" name="Google Shape;559;p95"/>
          <p:cNvPicPr preferRelativeResize="0"/>
          <p:nvPr/>
        </p:nvPicPr>
        <p:blipFill>
          <a:blip r:embed="rId3">
            <a:alphaModFix/>
          </a:blip>
          <a:stretch>
            <a:fillRect/>
          </a:stretch>
        </p:blipFill>
        <p:spPr>
          <a:xfrm>
            <a:off x="5214134" y="1167175"/>
            <a:ext cx="3830625" cy="2809125"/>
          </a:xfrm>
          <a:prstGeom prst="rect">
            <a:avLst/>
          </a:prstGeom>
          <a:noFill/>
          <a:ln>
            <a:noFill/>
          </a:ln>
        </p:spPr>
      </p:pic>
      <p:pic>
        <p:nvPicPr>
          <p:cNvPr id="560" name="Google Shape;560;p95"/>
          <p:cNvPicPr preferRelativeResize="0"/>
          <p:nvPr/>
        </p:nvPicPr>
        <p:blipFill>
          <a:blip r:embed="rId4">
            <a:alphaModFix/>
          </a:blip>
          <a:stretch>
            <a:fillRect/>
          </a:stretch>
        </p:blipFill>
        <p:spPr>
          <a:xfrm>
            <a:off x="2662602" y="2687675"/>
            <a:ext cx="2368988" cy="22857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ja" sz="1200" u="sng"/>
              <a:t>TIMEARENA: Shaping Efficient Multitasking Language Agents in a Time-Aware Simulation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時間の概念を適切に扱っていないため、実生活の計画シナリオを反映した複雑な時間的ダイナミクスと制約を取り入れた新しいテキストシミュレーション環境であるTIMEARENAを紹介。並列処理が可能で適宜取り組むべきタスクを選択して実行できるが結果としてマルチタスク処理において人間よりも劣る</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TIMEARENAは、言語エージェントが複数のタスクを最短時間で戦略的に完了することを目指した</a:t>
            </a:r>
            <a:br>
              <a:rPr lang="ja" sz="764"/>
            </a:br>
            <a:r>
              <a:rPr lang="ja" sz="764"/>
              <a:t>テキストシミュレーション環境です。このシミュレーションは、時間管理を含む実際のシナリオを反映しており、</a:t>
            </a:r>
            <a:br>
              <a:rPr lang="ja" sz="764"/>
            </a:br>
            <a:r>
              <a:rPr lang="ja" sz="764"/>
              <a:t>タスク、オブジェクト、アクションがTIMEARENAの中心となっています。エージェントのパフォーマンスを</a:t>
            </a:r>
            <a:br>
              <a:rPr lang="ja" sz="764"/>
            </a:br>
            <a:r>
              <a:rPr lang="ja" sz="764"/>
              <a:t>評価し、シミュレーションの複雑さと現実性を高めるために、リアルタイムのフィードバックとスコアリング</a:t>
            </a:r>
            <a:br>
              <a:rPr lang="ja" sz="764"/>
            </a:br>
            <a:r>
              <a:rPr lang="ja" sz="764"/>
              <a:t>メカニズムが組み込まれています。アクションの持続時間と占有、戦略的なリソース利用の特徴です。</a:t>
            </a:r>
            <a:br>
              <a:rPr lang="ja" sz="764"/>
            </a:br>
            <a:r>
              <a:rPr lang="ja" sz="764"/>
              <a:t>例として、エージェントが「お茶を作る」（タスク1）、「洋服を洗う」（タスク2）、および</a:t>
            </a:r>
            <a:br>
              <a:rPr lang="ja" sz="764"/>
            </a:br>
            <a:r>
              <a:rPr lang="ja" sz="764"/>
              <a:t>「ベッドシーツを洗う」（タスク3）というタスクに取り組むシナリオが挙げられます。</a:t>
            </a:r>
            <a:br>
              <a:rPr lang="ja" sz="764"/>
            </a:br>
            <a:r>
              <a:rPr lang="ja" sz="764"/>
              <a:t>TIMEARENA内のすべてのアクションは持続時間を持ち（例: 水を沸かすには8分必要）、</a:t>
            </a:r>
            <a:br>
              <a:rPr lang="ja" sz="764"/>
            </a:br>
            <a:r>
              <a:rPr lang="ja" sz="764"/>
              <a:t>依存関係があります（例: T=4分でお茶を作るは、ティーポットを洗い、水を沸かすが完了していないため</a:t>
            </a:r>
            <a:br>
              <a:rPr lang="ja" sz="764"/>
            </a:br>
            <a:r>
              <a:rPr lang="ja" sz="764"/>
              <a:t>依存関係違反）。また、エージェントはプロセス中に占有されるオブジェクト（例: 洗濯機で洋服を洗う）</a:t>
            </a:r>
            <a:br>
              <a:rPr lang="ja" sz="764"/>
            </a:br>
            <a:r>
              <a:rPr lang="ja" sz="764"/>
              <a:t>と対話し、占有されていないアクション（例: ティーポットを洗う）を同時に行うことができます。</a:t>
            </a:r>
            <a:br>
              <a:rPr lang="ja" sz="764"/>
            </a:br>
            <a:r>
              <a:rPr lang="ja" sz="764"/>
              <a:t>環境からのフィードバックにより、エージェントはアクションの正当性とタスクの完了状況を</a:t>
            </a:r>
            <a:br>
              <a:rPr lang="ja" sz="764"/>
            </a:br>
            <a:r>
              <a:rPr lang="ja" sz="764"/>
              <a:t>指示されます。例えば、洗濯機が占有されている場合、エージェントは戦略を調整します。</a:t>
            </a:r>
            <a:br>
              <a:rPr lang="ja" sz="764"/>
            </a:br>
            <a:r>
              <a:rPr lang="ja" sz="764"/>
              <a:t>エージェントの目標は、進行状況と完了時間に基づいて評価される全てのタスクを</a:t>
            </a:r>
            <a:br>
              <a:rPr lang="ja" sz="764"/>
            </a:br>
            <a:r>
              <a:rPr lang="ja" sz="764"/>
              <a:t>効率的に完了することです。この動的な相互作用は、戦略的計画、リソース管理、</a:t>
            </a:r>
            <a:br>
              <a:rPr lang="ja" sz="764"/>
            </a:br>
            <a:r>
              <a:rPr lang="ja" sz="764"/>
              <a:t>適応性がエージェントの成功の鍵となる環境を促進します​​。</a:t>
            </a:r>
            <a:endParaRPr sz="433"/>
          </a:p>
          <a:p>
            <a:pPr indent="0" lvl="0" marL="0" rtl="0" algn="l">
              <a:lnSpc>
                <a:spcPct val="100000"/>
              </a:lnSpc>
              <a:spcBef>
                <a:spcPts val="1200"/>
              </a:spcBef>
              <a:spcAft>
                <a:spcPts val="0"/>
              </a:spcAft>
              <a:buNone/>
            </a:pPr>
            <a:r>
              <a:rPr lang="ja" sz="1122" u="sng"/>
              <a:t>計画方法のプロンプト</a:t>
            </a:r>
            <a:endParaRPr sz="1122"/>
          </a:p>
          <a:p>
            <a:pPr indent="0" lvl="0" marL="0" rtl="0" algn="l">
              <a:lnSpc>
                <a:spcPct val="100000"/>
              </a:lnSpc>
              <a:spcBef>
                <a:spcPts val="1200"/>
              </a:spcBef>
              <a:spcAft>
                <a:spcPts val="0"/>
              </a:spcAft>
              <a:buNone/>
            </a:pPr>
            <a:r>
              <a:rPr lang="ja" sz="822"/>
              <a:t>表9は、自己計画方法のプロンプトを示しています。</a:t>
            </a:r>
            <a:br>
              <a:rPr lang="ja" sz="822"/>
            </a:br>
            <a:r>
              <a:rPr lang="ja" sz="822"/>
              <a:t>&lt;| 環境 | &gt;:</a:t>
            </a:r>
            <a:br>
              <a:rPr lang="ja" sz="822"/>
            </a:br>
            <a:r>
              <a:rPr lang="ja" sz="822"/>
              <a:t>AIエージェントとして、説明された一連のタスクを効率的に完了することが目的です。各タスクの特定の要件と制約、</a:t>
            </a:r>
            <a:br>
              <a:rPr lang="ja" sz="822"/>
            </a:br>
            <a:r>
              <a:rPr lang="ja" sz="822"/>
              <a:t>依存関係やタイミングを含む、厳守しなければなりません。効率が鍵です。</a:t>
            </a:r>
            <a:br>
              <a:rPr lang="ja" sz="822"/>
            </a:br>
            <a:r>
              <a:rPr lang="ja" sz="822"/>
              <a:t>可能な限り短い時間で全てのタスクを完了してください。</a:t>
            </a:r>
            <a:br>
              <a:rPr lang="ja" sz="822"/>
            </a:br>
            <a:r>
              <a:rPr lang="ja" sz="822"/>
              <a:t>行動とオブジェクトに関する指示を提供します。</a:t>
            </a:r>
            <a:br>
              <a:rPr lang="ja" sz="822"/>
            </a:br>
            <a:r>
              <a:rPr lang="ja" sz="822"/>
              <a:t>** アクションプロトコル **:</a:t>
            </a:r>
            <a:br>
              <a:rPr lang="ja" sz="822"/>
            </a:br>
            <a:r>
              <a:rPr lang="ja" sz="822"/>
              <a:t>一度に一つのアクションのみを実行できます。</a:t>
            </a:r>
            <a:br>
              <a:rPr lang="ja" sz="822"/>
            </a:br>
            <a:r>
              <a:rPr lang="ja" sz="822"/>
              <a:t>環境からの観察後、その観察と指示に基づいてアクションを出力します。</a:t>
            </a:r>
            <a:br>
              <a:rPr lang="ja" sz="822"/>
            </a:br>
            <a:r>
              <a:rPr lang="ja" sz="822"/>
              <a:t>アクションは二つのカテゴリーに分かれます:</a:t>
            </a:r>
            <a:br>
              <a:rPr lang="ja" sz="822"/>
            </a:br>
            <a:r>
              <a:rPr lang="ja" sz="822"/>
              <a:t>連続アクション: 完了するまでこれらのアクションを実行します (例: "wash OBJ")。</a:t>
            </a:r>
            <a:br>
              <a:rPr lang="ja" sz="822"/>
            </a:br>
            <a:r>
              <a:rPr lang="ja" sz="822"/>
              <a:t>自律アクション: 時間が経過すると進行し、同時に複数のタスクを許可します (例: "heat OBJ")。</a:t>
            </a:r>
            <a:br>
              <a:rPr lang="ja" sz="822"/>
            </a:br>
            <a:r>
              <a:rPr lang="ja" sz="822"/>
              <a:t>出力の際は「Valid Actions」フォーマットに従ってください (例: "wash cup")。</a:t>
            </a:r>
            <a:br>
              <a:rPr lang="ja" sz="822"/>
            </a:br>
            <a:r>
              <a:rPr lang="ja" sz="822"/>
              <a:t>アクションが不要な場合は、現在の時間をスキップするために「wait」を使用します。</a:t>
            </a:r>
            <a:br>
              <a:rPr lang="ja" sz="822"/>
            </a:br>
            <a:r>
              <a:rPr lang="ja" sz="822"/>
              <a:t>アクションを明示的に出力してください (例: "wash cup")。</a:t>
            </a:r>
            <a:br>
              <a:rPr lang="ja" sz="822"/>
            </a:br>
            <a:r>
              <a:rPr lang="ja" sz="822"/>
              <a:t>使用可能なオブジェクト (OBJ) リストからオブジェクト名を選択してください (例: "cooked rice"の代わりに"rice")。</a:t>
            </a:r>
            <a:br>
              <a:rPr lang="ja" sz="822"/>
            </a:br>
            <a:r>
              <a:rPr lang="ja" sz="822"/>
              <a:t>** タスク 1**</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566" name="Google Shape;566;p96"/>
          <p:cNvPicPr preferRelativeResize="0"/>
          <p:nvPr/>
        </p:nvPicPr>
        <p:blipFill>
          <a:blip r:embed="rId3">
            <a:alphaModFix/>
          </a:blip>
          <a:stretch>
            <a:fillRect/>
          </a:stretch>
        </p:blipFill>
        <p:spPr>
          <a:xfrm>
            <a:off x="3708125" y="700800"/>
            <a:ext cx="5384650" cy="2515725"/>
          </a:xfrm>
          <a:prstGeom prst="rect">
            <a:avLst/>
          </a:prstGeom>
          <a:noFill/>
          <a:ln>
            <a:noFill/>
          </a:ln>
        </p:spPr>
      </p:pic>
      <p:sp>
        <p:nvSpPr>
          <p:cNvPr id="567" name="Google Shape;567;p96"/>
          <p:cNvSpPr txBox="1"/>
          <p:nvPr>
            <p:ph idx="1" type="body"/>
          </p:nvPr>
        </p:nvSpPr>
        <p:spPr>
          <a:xfrm>
            <a:off x="4224400" y="3531575"/>
            <a:ext cx="4765800" cy="13158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1200"/>
              </a:spcAft>
              <a:buNone/>
            </a:pPr>
            <a:r>
              <a:rPr lang="ja" sz="822"/>
              <a:t>** オブジェクトの初期状態 **</a:t>
            </a:r>
            <a:br>
              <a:rPr lang="ja" sz="822"/>
            </a:br>
            <a:r>
              <a:rPr lang="ja" sz="822"/>
              <a:t>rice: unpicked; beef: unpicked; pot: empty; fryer: empty; dish: dirty</a:t>
            </a:r>
            <a:br>
              <a:rPr lang="ja" sz="822"/>
            </a:br>
            <a:r>
              <a:rPr lang="ja" sz="822"/>
              <a:t>有効なアクション、利用可能なオブジェクト、およびタスクの説明 (目標) を踏まえて、以下の手順を実行してください:</a:t>
            </a:r>
            <a:br>
              <a:rPr lang="ja" sz="822"/>
            </a:br>
            <a:r>
              <a:rPr lang="ja" sz="822"/>
              <a:t>タスクの目標を達成するために必要な全てのアクションを特定してリストアップしてください。</a:t>
            </a:r>
            <a:br>
              <a:rPr lang="ja" sz="822"/>
            </a:br>
            <a:r>
              <a:rPr lang="ja" sz="822"/>
              <a:t>各アクションについて、必要な特定のオブジェクトを決定し、メモしてください。</a:t>
            </a:r>
            <a:br>
              <a:rPr lang="ja" sz="822"/>
            </a:br>
            <a:r>
              <a:rPr lang="ja" sz="822"/>
              <a:t>アクション間の依存関係を評価し、どのアクションが他のアクションよりも先に行われなければならないかを示してください。</a:t>
            </a:r>
            <a:br>
              <a:rPr lang="ja" sz="822"/>
            </a:br>
            <a:r>
              <a:rPr lang="ja" sz="822"/>
              <a:t>依存関係を尊重し、タスクを効率的に完了に導く論理的な順序でアクションを配置してください。</a:t>
            </a:r>
            <a:br>
              <a:rPr lang="ja" sz="822"/>
            </a:br>
            <a:r>
              <a:rPr lang="ja" sz="822"/>
              <a:t>任意のアクションに複数の依存関係がある場合は、タスクの制約と目標に基づいて優先順位をつけてリストアップしてください。</a:t>
            </a:r>
            <a:br>
              <a:rPr lang="ja" sz="822"/>
            </a:br>
            <a:r>
              <a:rPr lang="ja" sz="822"/>
              <a:t>クリアで順序立てられたリストで最終的なアクションシーケンスを提示し、ステップの進行がタスクの目標を達成することを確実にしてください。</a:t>
            </a:r>
            <a:br>
              <a:rPr lang="ja" sz="822"/>
            </a:br>
            <a:r>
              <a:rPr lang="ja" sz="822"/>
              <a:t>効率の鍵:</a:t>
            </a:r>
            <a:br>
              <a:rPr lang="ja" sz="822"/>
            </a:br>
            <a:r>
              <a:rPr lang="ja" sz="822"/>
              <a:t>タスクを完了する際、一部のアクションは非占有アクション (タイプ2) であり、他のアクションと同時に実行できます。</a:t>
            </a:r>
            <a:br>
              <a:rPr lang="ja" sz="822"/>
            </a:br>
            <a:r>
              <a:rPr lang="ja" sz="822"/>
              <a:t>効率を最大化するために、次の原則に従ってください: 最も時間がかかると予想される非占有アクションをできるだけ早く開始します。</a:t>
            </a:r>
            <a:br>
              <a:rPr lang="ja" sz="822"/>
            </a:br>
            <a:r>
              <a:rPr lang="ja" sz="822"/>
              <a:t>可能な限りアイドル時間中にアクションを実行して、何もしないで過ごす時間を最小限に抑えてください。</a:t>
            </a:r>
            <a:endParaRPr sz="822"/>
          </a:p>
        </p:txBody>
      </p:sp>
      <p:sp>
        <p:nvSpPr>
          <p:cNvPr id="568" name="Google Shape;568;p96"/>
          <p:cNvSpPr txBox="1"/>
          <p:nvPr>
            <p:ph idx="1" type="body"/>
          </p:nvPr>
        </p:nvSpPr>
        <p:spPr>
          <a:xfrm>
            <a:off x="61225" y="3744000"/>
            <a:ext cx="4265700" cy="1184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None/>
            </a:pPr>
            <a:r>
              <a:rPr lang="ja" sz="822"/>
              <a:t>&lt; 説明 &gt;</a:t>
            </a:r>
            <a:br>
              <a:rPr lang="ja" sz="822"/>
            </a:br>
            <a:r>
              <a:rPr lang="ja" sz="822"/>
              <a:t>炒めた牛肉とご飯からなる牛丼を作ります。</a:t>
            </a:r>
            <a:br>
              <a:rPr lang="ja" sz="822"/>
            </a:br>
            <a:r>
              <a:rPr lang="ja" sz="822"/>
              <a:t>&lt; 有効なアクションと使用法 &gt;</a:t>
            </a:r>
            <a:br>
              <a:rPr lang="ja" sz="822"/>
            </a:br>
            <a:r>
              <a:rPr lang="ja" sz="822"/>
              <a:t>wash OBJ: 汚れたアイテムを洗ってきれいにします。</a:t>
            </a:r>
            <a:br>
              <a:rPr lang="ja" sz="822"/>
            </a:br>
            <a:r>
              <a:rPr lang="ja" sz="822"/>
              <a:t>pick OBJ: 選ばれていないアイテムを選びます。</a:t>
            </a:r>
            <a:br>
              <a:rPr lang="ja" sz="822"/>
            </a:br>
            <a:r>
              <a:rPr lang="ja" sz="822"/>
              <a:t>cook OBJ1 in OBJ2: 生のアイテムを調理して完全に調理します。</a:t>
            </a:r>
            <a:br>
              <a:rPr lang="ja" sz="822"/>
            </a:br>
            <a:r>
              <a:rPr lang="ja" sz="822"/>
              <a:t>chop OBJ: 全体のアイテムをスライス状に切ります。</a:t>
            </a:r>
            <a:br>
              <a:rPr lang="ja" sz="822"/>
            </a:br>
            <a:r>
              <a:rPr lang="ja" sz="822"/>
              <a:t>fry OBJ1 in OBJ2: 生のアイテムを完璧に炒めます。</a:t>
            </a:r>
            <a:br>
              <a:rPr lang="ja" sz="822"/>
            </a:br>
            <a:r>
              <a:rPr lang="ja" sz="822"/>
              <a:t>add OBJ1 to OBJ2: 一つのアイテムを容器に追加します。</a:t>
            </a:r>
            <a:br>
              <a:rPr lang="ja" sz="822"/>
            </a:br>
            <a:r>
              <a:rPr lang="ja" sz="822"/>
              <a:t>wait: 現在の時間を何もせずに過ごします</a:t>
            </a:r>
            <a:br>
              <a:rPr lang="ja" sz="822"/>
            </a:br>
            <a:r>
              <a:rPr lang="ja" sz="822"/>
              <a:t>** 利用可能な全てのオブジェクト (OBJ) **</a:t>
            </a:r>
            <a:br>
              <a:rPr lang="ja" sz="822"/>
            </a:br>
            <a:r>
              <a:rPr lang="ja" sz="822"/>
              <a:t>rice; beef; pot; fryer; dish</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ハルシネーションを修正するChain-of-Verification (COVE)を提案。</a:t>
            </a:r>
            <a:br>
              <a:rPr lang="ja" sz="764"/>
            </a:br>
            <a:r>
              <a:rPr lang="ja" sz="764"/>
              <a:t>初期の回答案を作成した後、そのドラフトをファクトチェックするための検証問題を計画し、これらの問題に独立して回答し、最終的に検証された回答を生成します。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CoVeの主要なステップは以下の4つです。</a:t>
            </a:r>
            <a:endParaRPr sz="764"/>
          </a:p>
          <a:p>
            <a:pPr indent="0" lvl="0" marL="0" rtl="0" algn="l">
              <a:lnSpc>
                <a:spcPct val="100000"/>
              </a:lnSpc>
              <a:spcBef>
                <a:spcPts val="1200"/>
              </a:spcBef>
              <a:spcAft>
                <a:spcPts val="0"/>
              </a:spcAft>
              <a:buNone/>
            </a:pPr>
            <a:r>
              <a:rPr lang="ja" sz="764"/>
              <a:t>1. 基本的な回答を生成（Generate Baseline Response）:</a:t>
            </a:r>
            <a:br>
              <a:rPr lang="ja" sz="764"/>
            </a:br>
            <a:r>
              <a:rPr lang="ja" sz="764"/>
              <a:t>このステップでは、与えられたクエリに対して、LLM（Large Language Model）を使用して回答を生成します。</a:t>
            </a:r>
            <a:br>
              <a:rPr lang="ja" sz="764"/>
            </a:br>
            <a:r>
              <a:rPr lang="ja" sz="764"/>
              <a:t>この初期の回答は、CoVeプロセスで改善を目指すベースラインとして機能します。</a:t>
            </a:r>
            <a:endParaRPr sz="764"/>
          </a:p>
          <a:p>
            <a:pPr indent="0" lvl="0" marL="0" rtl="0" algn="l">
              <a:lnSpc>
                <a:spcPct val="100000"/>
              </a:lnSpc>
              <a:spcBef>
                <a:spcPts val="1200"/>
              </a:spcBef>
              <a:spcAft>
                <a:spcPts val="0"/>
              </a:spcAft>
              <a:buNone/>
            </a:pPr>
            <a:r>
              <a:rPr lang="ja" sz="764"/>
              <a:t>2. 検証のための質問を計画（Plan Verifications）:</a:t>
            </a:r>
            <a:br>
              <a:rPr lang="ja" sz="764"/>
            </a:br>
            <a:r>
              <a:rPr lang="ja" sz="764"/>
              <a:t>クエリとベースラインの回答を基に、検証のための質問リストを生成します。</a:t>
            </a:r>
            <a:br>
              <a:rPr lang="ja" sz="764"/>
            </a:br>
            <a:r>
              <a:rPr lang="ja" sz="764"/>
              <a:t>これらの質問は、元の回答に含まれる事実の主張を自己分析し、</a:t>
            </a:r>
            <a:br>
              <a:rPr lang="ja" sz="764"/>
            </a:br>
            <a:r>
              <a:rPr lang="ja" sz="764"/>
              <a:t>誤りがないかどうかを検証するために設計されています。</a:t>
            </a:r>
            <a:endParaRPr sz="764"/>
          </a:p>
          <a:p>
            <a:pPr indent="0" lvl="0" marL="0" rtl="0" algn="l">
              <a:lnSpc>
                <a:spcPct val="100000"/>
              </a:lnSpc>
              <a:spcBef>
                <a:spcPts val="1200"/>
              </a:spcBef>
              <a:spcAft>
                <a:spcPts val="0"/>
              </a:spcAft>
              <a:buNone/>
            </a:pPr>
            <a:r>
              <a:rPr lang="ja" sz="764"/>
              <a:t>3. 検証質問に独立して回答（Execute Verifications）:計画された検証質問に対して一つずつ回答を生成し、</a:t>
            </a:r>
            <a:br>
              <a:rPr lang="ja" sz="764"/>
            </a:br>
            <a:r>
              <a:rPr lang="ja" sz="764"/>
              <a:t>それらの回答を元の回答と照合して矛盾や誤りを検出します。</a:t>
            </a:r>
            <a:br>
              <a:rPr lang="ja" sz="764"/>
            </a:br>
            <a:r>
              <a:rPr lang="ja" sz="764"/>
              <a:t>このプロセスでは、検索エンジンを使用するなどの手段を取り入れることも考えられますが、</a:t>
            </a:r>
            <a:br>
              <a:rPr lang="ja" sz="764"/>
            </a:br>
            <a:r>
              <a:rPr lang="ja" sz="764"/>
              <a:t>本研究ではLLM自体を使用して自身の回答を検証します。</a:t>
            </a:r>
            <a:endParaRPr sz="764"/>
          </a:p>
          <a:p>
            <a:pPr indent="0" lvl="0" marL="0" rtl="0" algn="l">
              <a:lnSpc>
                <a:spcPct val="100000"/>
              </a:lnSpc>
              <a:spcBef>
                <a:spcPts val="1200"/>
              </a:spcBef>
              <a:spcAft>
                <a:spcPts val="0"/>
              </a:spcAft>
              <a:buNone/>
            </a:pPr>
            <a:r>
              <a:rPr lang="ja" sz="764"/>
              <a:t>4. 最終的な検証済みの回答を生成（Generate Final Verified Response）:</a:t>
            </a:r>
            <a:br>
              <a:rPr lang="ja" sz="764"/>
            </a:br>
            <a:r>
              <a:rPr lang="ja" sz="764"/>
              <a:t>発見された矛盾や誤り（ある場合）を踏まえて、検証結果を取り入れた改訂された回答を生成します。</a:t>
            </a:r>
            <a:endParaRPr sz="764"/>
          </a:p>
          <a:p>
            <a:pPr indent="0" lvl="0" marL="0" rtl="0" algn="l">
              <a:lnSpc>
                <a:spcPct val="100000"/>
              </a:lnSpc>
              <a:spcBef>
                <a:spcPts val="1200"/>
              </a:spcBef>
              <a:spcAft>
                <a:spcPts val="1200"/>
              </a:spcAft>
              <a:buNone/>
            </a:pPr>
            <a:r>
              <a:rPr lang="ja" sz="764"/>
              <a:t>各ステップは、同じLLMに異なるプロンプトを提供することにより実行されます。</a:t>
            </a:r>
            <a:br>
              <a:rPr lang="ja" sz="764"/>
            </a:br>
            <a:r>
              <a:rPr lang="ja" sz="764"/>
              <a:t>ステップ（1）、（2）、（4）は単一のプロンプトで起動することができますが、ステップ（3）に関しては、</a:t>
            </a:r>
            <a:br>
              <a:rPr lang="ja" sz="764"/>
            </a:br>
            <a:r>
              <a:rPr lang="ja" sz="764"/>
              <a:t>2段階のアプローチやより洗練された分解によって改善された結果が得られる可能性があるため、</a:t>
            </a:r>
            <a:br>
              <a:rPr lang="ja" sz="764"/>
            </a:br>
            <a:r>
              <a:rPr lang="ja" sz="764"/>
              <a:t>さまざまなバリエーションが検討されています​​。</a:t>
            </a:r>
            <a:endParaRPr sz="822"/>
          </a:p>
        </p:txBody>
      </p:sp>
      <p:pic>
        <p:nvPicPr>
          <p:cNvPr id="574" name="Google Shape;574;p97"/>
          <p:cNvPicPr preferRelativeResize="0"/>
          <p:nvPr/>
        </p:nvPicPr>
        <p:blipFill>
          <a:blip r:embed="rId3">
            <a:alphaModFix/>
          </a:blip>
          <a:stretch>
            <a:fillRect/>
          </a:stretch>
        </p:blipFill>
        <p:spPr>
          <a:xfrm>
            <a:off x="4910975" y="871900"/>
            <a:ext cx="4233024" cy="41777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 2024</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1200"/>
              </a:spcAft>
              <a:buNone/>
            </a:pPr>
            <a:br>
              <a:rPr lang="ja" sz="822"/>
            </a:br>
            <a:endParaRPr sz="822"/>
          </a:p>
        </p:txBody>
      </p:sp>
      <p:sp>
        <p:nvSpPr>
          <p:cNvPr id="580" name="Google Shape;580;p98"/>
          <p:cNvSpPr txBox="1"/>
          <p:nvPr>
            <p:ph idx="1" type="body"/>
          </p:nvPr>
        </p:nvSpPr>
        <p:spPr>
          <a:xfrm>
            <a:off x="31925" y="666700"/>
            <a:ext cx="3946500" cy="149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1. 基本的な回答を生成（Generate Baseline Response）:</a:t>
            </a:r>
            <a:endParaRPr sz="764"/>
          </a:p>
          <a:p>
            <a:pPr indent="0" lvl="0" marL="0" rtl="0" algn="l">
              <a:lnSpc>
                <a:spcPct val="80000"/>
              </a:lnSpc>
              <a:spcBef>
                <a:spcPts val="1200"/>
              </a:spcBef>
              <a:spcAft>
                <a:spcPts val="1200"/>
              </a:spcAft>
              <a:buNone/>
            </a:pP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a:t>
            </a:r>
            <a:br>
              <a:rPr lang="ja" sz="764"/>
            </a:br>
            <a:r>
              <a:rPr lang="ja" sz="764"/>
              <a:t>伝記生成の長文タスクのための3つの例を用いたフューショットプロンプティング。他のタスクも同様に、その特定のタスクから3つの例を用いた標準的なフューショットセットアップを使用します。</a:t>
            </a:r>
            <a:endParaRPr sz="764"/>
          </a:p>
        </p:txBody>
      </p:sp>
      <p:sp>
        <p:nvSpPr>
          <p:cNvPr id="581" name="Google Shape;581;p98"/>
          <p:cNvSpPr txBox="1"/>
          <p:nvPr>
            <p:ph idx="1" type="body"/>
          </p:nvPr>
        </p:nvSpPr>
        <p:spPr>
          <a:xfrm>
            <a:off x="0" y="2212550"/>
            <a:ext cx="43461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2. 検証のための質問を計画（Plan Verifications）</a:t>
            </a:r>
            <a:r>
              <a:rPr lang="ja" sz="758"/>
              <a:t>:</a:t>
            </a:r>
            <a:endParaRPr sz="758"/>
          </a:p>
          <a:p>
            <a:pPr indent="0" lvl="0" marL="0" rtl="0" algn="l">
              <a:lnSpc>
                <a:spcPct val="90000"/>
              </a:lnSpc>
              <a:spcBef>
                <a:spcPts val="1200"/>
              </a:spcBef>
              <a:spcAft>
                <a:spcPts val="1200"/>
              </a:spcAft>
              <a:buSzPts val="523"/>
              <a:buNone/>
            </a:pP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検証のための質問を計画します。伝記タスクの場合、長文生成を個々のパッセージ（例えば、伝記の場合は文）に分割します（これは文脈の長さが過度に長いために行われ、他のタスクでは必要ありません）。その後、モデルは各パッセージで観察される各事実に対して検証のための質問を生成します（一つのパッセージには複数の事実が含まれることがあります）。</a:t>
            </a:r>
            <a:endParaRPr sz="758"/>
          </a:p>
        </p:txBody>
      </p:sp>
      <p:sp>
        <p:nvSpPr>
          <p:cNvPr id="582" name="Google Shape;582;p98"/>
          <p:cNvSpPr txBox="1"/>
          <p:nvPr>
            <p:ph idx="1" type="body"/>
          </p:nvPr>
        </p:nvSpPr>
        <p:spPr>
          <a:xfrm>
            <a:off x="4346100" y="635275"/>
            <a:ext cx="3946500" cy="142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3. 検証質問に独立して回答（Execute Verifications）:</a:t>
            </a:r>
            <a:endParaRPr sz="764"/>
          </a:p>
          <a:p>
            <a:pPr indent="0" lvl="0" marL="0" rtl="0" algn="l">
              <a:lnSpc>
                <a:spcPct val="80000"/>
              </a:lnSpc>
              <a:spcBef>
                <a:spcPts val="1200"/>
              </a:spcBef>
              <a:spcAft>
                <a:spcPts val="1200"/>
              </a:spcAft>
              <a:buNone/>
            </a:pP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a:t>
            </a:r>
            <a:br>
              <a:rPr lang="ja" sz="764"/>
            </a:br>
            <a:r>
              <a:rPr lang="ja" sz="764"/>
              <a:t>モデルは検証のための各質問に対して回答を生成します。ここでも、3つのフューショット例を使用します。</a:t>
            </a:r>
            <a:endParaRPr sz="764"/>
          </a:p>
        </p:txBody>
      </p:sp>
      <p:sp>
        <p:nvSpPr>
          <p:cNvPr id="583" name="Google Shape;583;p98"/>
          <p:cNvSpPr txBox="1"/>
          <p:nvPr>
            <p:ph idx="1" type="body"/>
          </p:nvPr>
        </p:nvSpPr>
        <p:spPr>
          <a:xfrm>
            <a:off x="4346100" y="2218500"/>
            <a:ext cx="47979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4. 最終的な検証済みの回答を生成（Generate Final Verified Response）:</a:t>
            </a:r>
            <a:endParaRPr sz="758"/>
          </a:p>
          <a:p>
            <a:pPr indent="0" lvl="0" marL="0" rtl="0" algn="l">
              <a:lnSpc>
                <a:spcPct val="90000"/>
              </a:lnSpc>
              <a:spcBef>
                <a:spcPts val="1200"/>
              </a:spcBef>
              <a:spcAft>
                <a:spcPts val="1200"/>
              </a:spcAft>
              <a:buNone/>
            </a:pP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応答:</a:t>
            </a:r>
            <a:br>
              <a:rPr lang="ja" sz="758"/>
            </a:br>
            <a:r>
              <a:rPr lang="ja" sz="758"/>
              <a:t>モデルに最初の生成物（伝記のケースでは文など、パッセージに分割されたもの、文脈の長さが過度に長いため、他のタスクでは必要ない作業）とその検証ステップの結果が提示されます。この情報が「別の情報源」から得たものであるとモデルに伝えられます。モデルは、二つの情報源間で一致する事実に基づいて、新しい最終回答を合成する必要があります。</a:t>
            </a:r>
            <a:endParaRPr sz="758"/>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Weakness of Large Language Model Agents within a Complex Android Environment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一般的なソフトウェアシステム、特にオペレーティングシステムに適用されると、LLMエージェントは幅広く動的なアクションスペース、アプリケーション間の連携を要求する実世界のタスク、およびセキュリティ上の懸念や好みなどのユーザー制約に合わせた最適解の特定といった3つの主要な課題に直面します。これらの課題に対処するために、現代のオペレーティングシステム上でLLMエージェントを評価するために設計された環境およびベンチマークであるAndroidArenaを提案。</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AndroidArenaは、LLMエージェントの評価を目的とした環境およびベンチマークであり、実時間のインターネットデータ交換と動的なアプリケーション管理をサポートします。</a:t>
            </a:r>
            <a:br>
              <a:rPr lang="ja" sz="764"/>
            </a:br>
            <a:r>
              <a:rPr lang="ja" sz="764"/>
              <a:t>この環境は、さまざまなアプリケーション間でのシームレスな操作を可能にし、アプリケーションの機能を広範にカバーする半自動でスケーラブルなベンチマーク構築方法を提案しています。</a:t>
            </a:r>
            <a:br>
              <a:rPr lang="ja" sz="764"/>
            </a:br>
            <a:r>
              <a:rPr lang="ja" sz="764"/>
              <a:t>この方法は、実世界のタスクを模倣するために、アプリケーション間の連携やユーザー制約を考慮したシナリオを生成し、LLMエージェントのパフォーマンスを評価するために使用されます。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先端のLLMエージェントであっても、アプリ間シナリオや特定の制約を遵守するタスクで苦戦していることが明らかになりました。特に、理解、推論、探索、反映の4つの主要能力の欠如がLLMエージェントの失敗の主要な理由であることが特定されました。</a:t>
            </a:r>
            <a:endParaRPr sz="822"/>
          </a:p>
          <a:p>
            <a:pPr indent="0" lvl="0" marL="0" rtl="0" algn="l">
              <a:lnSpc>
                <a:spcPct val="100000"/>
              </a:lnSpc>
              <a:spcBef>
                <a:spcPts val="1200"/>
              </a:spcBef>
              <a:spcAft>
                <a:spcPts val="1200"/>
              </a:spcAft>
              <a:buNone/>
            </a:pPr>
            <a:r>
              <a:rPr lang="ja" sz="822"/>
              <a:t>プロンプト設計に関して、研究では環境の説明、2つの例、タスクの指示、および歴史的な観測と行動を組み込んだものです。</a:t>
            </a:r>
            <a:br>
              <a:rPr lang="ja" sz="822"/>
            </a:br>
            <a:r>
              <a:rPr lang="ja" sz="822"/>
              <a:t>これは、エージェントが携帯電話を操作するための自律的なインテリジェントエージェントとしての役割を果たすことを目的としています。</a:t>
            </a:r>
            <a:br>
              <a:rPr lang="ja" sz="822"/>
            </a:br>
            <a:r>
              <a:rPr lang="ja" sz="822"/>
              <a:t>ユーザーの目標を達成するために、エージェントは指定されたタスクを計画し、実行することが要求されます。</a:t>
            </a:r>
            <a:br>
              <a:rPr lang="ja" sz="822"/>
            </a:br>
            <a:r>
              <a:rPr lang="ja" sz="822"/>
              <a:t>プロンプトの設計は、エージェントが次の行動を正確な形式で生成することを奨励し、エージェントが現在の状況を理解し、適切な次の行動を決定するのに役立ちます。</a:t>
            </a:r>
            <a:br>
              <a:rPr lang="ja" sz="822"/>
            </a:br>
            <a:r>
              <a:rPr lang="ja" sz="822"/>
              <a:t>このプロンプト設計は、エージェントがより複雑なタスクを理解し、実行する能力を向上させることを目的としています。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Unifying Large Language Models and Knowledge Graphs: A Roadmap</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LLMとナレッジグラフをどのように統合すればいいのか、ロードマップを作成。ナレッジグラフは、ある特定の事実が整理された大きなデータベースで事実関係が（主語, 述語, 目的語）のトリプレットという形式で構造化されているのが一般的な形式で百科事典型のような網羅型、常識型のような日常知識、特定分野型のような専門的知識、複合型のような複数の形式の情報を統合します。</a:t>
            </a:r>
            <a:br>
              <a:rPr lang="ja" sz="764"/>
            </a:br>
            <a:r>
              <a:rPr lang="ja" sz="764"/>
              <a:t>これとllmとを組み合わせることで推論や解釈可能性が向上します。GoogleのLLMベースのチャットボットであるBardはナレッジグラフを活用して学習しています。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LLMとナレッジグラフを融合させる方法として、以下3つのフレームワークを提案。</a:t>
            </a:r>
            <a:br>
              <a:rPr lang="ja" sz="764"/>
            </a:br>
            <a:r>
              <a:rPr b="1" lang="ja" sz="764"/>
              <a:t>1. ナレッジグラフでLLMを強化</a:t>
            </a:r>
            <a:br>
              <a:rPr lang="ja" sz="764"/>
            </a:br>
            <a:r>
              <a:rPr lang="ja" sz="764"/>
              <a:t>このアプローチでは、ナレッジグラフの情報を直接LLMの入力に統合することに焦点を当てています。例として、ERNIE 3.0は、ナレッジグラフのトリプルをトークンのシーケンスとして表現し、それらを文章と直接結合します。この方法では、関係トークンまたは文章内のトークンをランダムにマスキングして、知識とテキスト表現の組み合わせを改善します。ただし、この直接的な結合方法では、文章内のトークンがナレッジサブグラフ内のトークンと密接に相互作用することがあり、これが知識ノイズを引き起こす可能性があります。これを解決するために、K-BERTは知識トリプルを文章に注入する最初のステップを踏み出し、可視マトリクスを介して知識エンティティのみが知識トリプル情報にアクセスできるようにしました。これにより、文章内のトークンは自己注意モジュール内で互いにのみ見ることができます。また、DkLLMは長尾エンティティを特定し、これらの選択されたエンティティをテキスト内で疑似トークン埋め込みに置き換える新しい手法を提案し、LLMの表現を改善します。</a:t>
            </a:r>
            <a:br>
              <a:rPr lang="ja" sz="764"/>
            </a:br>
            <a:r>
              <a:rPr b="1" lang="ja" sz="764"/>
              <a:t>2. LLMでナレッジグラフを拡張</a:t>
            </a:r>
            <a:br>
              <a:rPr lang="ja" sz="764"/>
            </a:br>
            <a:r>
              <a:rPr lang="ja" sz="764"/>
              <a:t>KGs Instruction-tuningは、LLMに事実知識を注入する代わりに、LLMをナレッジグラフの構造をよりよく理解し、ユーザーの指示に従って複雑なタスクを実行できるように微調整することを目指しています。このフレームワークは、KGの事実と構造を利用して、指示調整データセットを作成します。これらのデータセットで微調整されたLLMは、KGから事実と構造の両方の知識を抽出し、LLMの推論能力を向上させることができます。しかし、このアプローチはモデルの再トレーニングを必要とし、時間がかかり、多くのリソースを必要とします。</a:t>
            </a:r>
            <a:br>
              <a:rPr lang="ja" sz="764"/>
            </a:br>
            <a:r>
              <a:rPr b="1" lang="ja" sz="764"/>
              <a:t>3. 相乗効果的に使用</a:t>
            </a:r>
            <a:br>
              <a:rPr lang="ja" sz="764"/>
            </a:br>
            <a:r>
              <a:rPr lang="ja" sz="764"/>
              <a:t>KG-enhanced LLM Inferenceアプローチは、LLMに知識を注入する上で、リアルタイムの知識の変化に対応することを目指しています。このアプローチでは、大規模なコーパスから関連する知識を検索し、その知識をLLMに融合させることで、知識をLLMに注入します。この方法は、特に質問応答（QA）タスクに焦点を当てており、モデルがテキストの意味的意味と最新のリアルタイム知識の両方を捉える必要があります。RAGなどの手法は、非パラメトリックモジュールとパラメトリックモジュールを組み合わせて外部知識を扱い、入力テキストに基づいて関連するKGを検索し、そのドキュメントを追加のコンテキスト情報としてSeq2Seq LLMの出力ジェネレータに供給します​​。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LLMsとKGsの統合により、LLMsの知識理解と推論の能力が向上し、</a:t>
            </a:r>
            <a:br>
              <a:rPr lang="ja" sz="822"/>
            </a:br>
            <a:r>
              <a:rPr lang="ja" sz="822"/>
              <a:t>KGsの構築と進化が促進される可能性があります。また、LLMsとKGsの統合は、</a:t>
            </a:r>
            <a:br>
              <a:rPr lang="ja" sz="822"/>
            </a:br>
            <a:r>
              <a:rPr lang="ja" sz="822"/>
              <a:t>相互に補完し合うことで、双方向の推論や多様なアプリケーションへの適用が可能になります。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94" name="Google Shape;594;p100"/>
          <p:cNvPicPr preferRelativeResize="0"/>
          <p:nvPr/>
        </p:nvPicPr>
        <p:blipFill>
          <a:blip r:embed="rId3">
            <a:alphaModFix/>
          </a:blip>
          <a:stretch>
            <a:fillRect/>
          </a:stretch>
        </p:blipFill>
        <p:spPr>
          <a:xfrm>
            <a:off x="0" y="3493537"/>
            <a:ext cx="5347000" cy="1556062"/>
          </a:xfrm>
          <a:prstGeom prst="rect">
            <a:avLst/>
          </a:prstGeom>
          <a:noFill/>
          <a:ln>
            <a:noFill/>
          </a:ln>
        </p:spPr>
      </p:pic>
      <p:pic>
        <p:nvPicPr>
          <p:cNvPr id="595" name="Google Shape;595;p100"/>
          <p:cNvPicPr preferRelativeResize="0"/>
          <p:nvPr/>
        </p:nvPicPr>
        <p:blipFill>
          <a:blip r:embed="rId4">
            <a:alphaModFix/>
          </a:blip>
          <a:stretch>
            <a:fillRect/>
          </a:stretch>
        </p:blipFill>
        <p:spPr>
          <a:xfrm>
            <a:off x="5184150" y="2500325"/>
            <a:ext cx="3886577" cy="25126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Large Language Models for Information Retrieval: A Survey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情報検索システムは日常生活に不可欠であり、その進化は初期の用語ベースの手法から先進的なニューラルモデルへと動いている。</a:t>
            </a:r>
            <a:br>
              <a:rPr lang="ja" sz="764"/>
            </a:br>
            <a:r>
              <a:rPr lang="ja" sz="764"/>
              <a:t>大規模言語モデル（LLM）の出現は、その卓越した言語理解、生成、一般化、推論能力により、自然言語処理に革命をもたらした。</a:t>
            </a:r>
            <a:br>
              <a:rPr lang="ja" sz="764"/>
            </a:br>
            <a:r>
              <a:rPr lang="ja" sz="764"/>
              <a:t>本調査では、LLMと情報検索システムの融合について深掘りし、クエリの書き換え、文書の検索、ランキングの再評価、読み取りにおけるLLMの応用を探求する。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ニューラルIRモデルは、クエリと文書間の意味的類似性を捉えることで、検索性能を向上させる。</a:t>
            </a:r>
            <a:br>
              <a:rPr lang="ja" sz="764"/>
            </a:br>
            <a:r>
              <a:rPr lang="ja" sz="764"/>
              <a:t>LLMを活用することで、クエリの意図をより正確に理解し、関連性の高い文書を効率的に検索できる。</a:t>
            </a:r>
            <a:endParaRPr sz="764"/>
          </a:p>
          <a:p>
            <a:pPr indent="0" lvl="0" marL="0" rtl="0" algn="l">
              <a:lnSpc>
                <a:spcPct val="100000"/>
              </a:lnSpc>
              <a:spcBef>
                <a:spcPts val="1200"/>
              </a:spcBef>
              <a:spcAft>
                <a:spcPts val="0"/>
              </a:spcAft>
              <a:buNone/>
            </a:pPr>
            <a:r>
              <a:rPr lang="ja" sz="764"/>
              <a:t>使えそうな手法</a:t>
            </a:r>
            <a:br>
              <a:rPr lang="ja" sz="764"/>
            </a:br>
            <a:r>
              <a:rPr lang="ja" sz="764"/>
              <a:t>3.4 Limitations（制限）: さまざまなクエリ書き換え方法での実験は、生成されたドキュメントや回答の数を増やすことが検索性能に良い影響を与える</a:t>
            </a:r>
            <a:br>
              <a:rPr lang="ja" sz="764"/>
            </a:br>
            <a:r>
              <a:rPr lang="ja" sz="764"/>
              <a:t>既存の研究は、候補ドキュメントが元のクエリの補完的な文脈を提供する一方で、多くは元のクエリの重要性に重点を置いている。</a:t>
            </a:r>
            <a:br>
              <a:rPr lang="ja" sz="764"/>
            </a:br>
            <a:r>
              <a:rPr lang="ja" sz="764"/>
              <a:t>書き換えられたクエリが人間の意図を反映し、特定のタスクに効果的に役立っているかを直接判断する方法は未解決</a:t>
            </a:r>
            <a:br>
              <a:rPr lang="ja" sz="764"/>
            </a:br>
            <a:br>
              <a:rPr lang="ja" sz="764"/>
            </a:b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LLMの統合により、クエリの書き換え、文書の検索、ランキングの再評価、読み取りの各段階で性能向上が観察された。</a:t>
            </a:r>
            <a:br>
              <a:rPr lang="ja" sz="822"/>
            </a:br>
            <a:r>
              <a:rPr lang="ja" sz="822"/>
              <a:t>LLMは、クエリの意図をより深く理解し、関連する文書を効率的に識別する能力を示した。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ja" sz="1200" u="sng"/>
              <a:t>Can LLMs Produce Faithful Explanations For Fact-checking? Towards Faithful Explainable Fact-Checking via Multi-Agent Debate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事実確認のための忠実な説明の生成をLLMで行うとしばしば忠実でない説明を生成してしまう。これに対応するために複数のLLMを活用する</a:t>
            </a:r>
            <a:br>
              <a:rPr lang="ja" sz="764"/>
            </a:br>
            <a:r>
              <a:rPr lang="ja" sz="764"/>
              <a:t>Multi-Agent Debate Refinement (MADR) フレームワークを提案。</a:t>
            </a:r>
            <a:br>
              <a:rPr lang="ja" sz="764"/>
            </a:br>
            <a:r>
              <a:rPr lang="ja" sz="764"/>
              <a:t>MADRが生成される説明の信頼性を著しく向上させることが分かった。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ゼロショットプロンプトを用いたLLMはしばしば忠実でない説明を生成し、複数の誤りを含むことがある。</a:t>
            </a:r>
            <a:br>
              <a:rPr lang="ja" sz="764"/>
            </a:br>
            <a:r>
              <a:rPr lang="ja" sz="764"/>
              <a:t>MADRは、ディベートを利用して後続の洗練段階で使用されるフィードバックを生成する。この方法は利点としてまず、</a:t>
            </a:r>
            <a:br>
              <a:rPr lang="ja" sz="764"/>
            </a:br>
            <a:r>
              <a:rPr lang="ja" sz="764"/>
              <a:t>ディベート中に直接説明を洗練するのと比べて、MADRは動的かつ反復的なフィードバックループを促進し、誤りの特定を強化する。</a:t>
            </a:r>
            <a:br>
              <a:rPr lang="ja" sz="764"/>
            </a:br>
            <a:r>
              <a:rPr lang="ja" sz="764"/>
              <a:t>第二に、より正確なフィードバックを保証し、誤った洗練の可能性を減少させ、全体の忠実性を高める。</a:t>
            </a:r>
            <a:br>
              <a:rPr lang="ja" sz="764"/>
            </a:br>
            <a:r>
              <a:rPr lang="ja" sz="764"/>
              <a:t>第三に、このアプローチはLLMに双方向の思考を促し、定義された誤りのタイプを知っているかどうかにかかわらず、</a:t>
            </a:r>
            <a:br>
              <a:rPr lang="ja" sz="764"/>
            </a:br>
            <a:r>
              <a:rPr lang="ja" sz="764"/>
              <a:t>説明を分析することを可能にし、明確な根拠を促進する。</a:t>
            </a:r>
            <a:endParaRPr sz="764"/>
          </a:p>
          <a:p>
            <a:pPr indent="0" lvl="0" marL="0" rtl="0" algn="l">
              <a:lnSpc>
                <a:spcPct val="100000"/>
              </a:lnSpc>
              <a:spcBef>
                <a:spcPts val="1200"/>
              </a:spcBef>
              <a:spcAft>
                <a:spcPts val="0"/>
              </a:spcAft>
              <a:buNone/>
            </a:pP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MADRを使用すると、生成された説明の忠実性が大幅に向上し、提供された証拠との一致が改善されることが実験結果から明らかになった。</a:t>
            </a:r>
            <a:br>
              <a:rPr lang="ja" sz="822"/>
            </a:br>
            <a:r>
              <a:rPr lang="ja" sz="822"/>
              <a:t>これにより、これらの説明の信憑性と信頼性が向上する。これは、複数のエージェントが様々な視点から説明を評価し、</a:t>
            </a:r>
            <a:br>
              <a:rPr lang="ja" sz="822"/>
            </a:br>
            <a:r>
              <a:rPr lang="ja" sz="822"/>
              <a:t>エラーを特定して修正することにより、より正確で信頼性の高い説明を生成することができるためで異なるプロンプトが様々な応答を引き出す可能性はある</a:t>
            </a:r>
            <a:endParaRPr sz="822"/>
          </a:p>
        </p:txBody>
      </p:sp>
      <p:pic>
        <p:nvPicPr>
          <p:cNvPr id="606" name="Google Shape;606;p102"/>
          <p:cNvPicPr preferRelativeResize="0"/>
          <p:nvPr/>
        </p:nvPicPr>
        <p:blipFill>
          <a:blip r:embed="rId3">
            <a:alphaModFix/>
          </a:blip>
          <a:stretch>
            <a:fillRect/>
          </a:stretch>
        </p:blipFill>
        <p:spPr>
          <a:xfrm>
            <a:off x="6608900" y="341450"/>
            <a:ext cx="2491150" cy="4675925"/>
          </a:xfrm>
          <a:prstGeom prst="rect">
            <a:avLst/>
          </a:prstGeom>
          <a:noFill/>
          <a:ln>
            <a:noFill/>
          </a:ln>
        </p:spPr>
      </p:pic>
      <p:sp>
        <p:nvSpPr>
          <p:cNvPr id="607" name="Google Shape;607;p102"/>
          <p:cNvSpPr txBox="1"/>
          <p:nvPr>
            <p:ph idx="1" type="body"/>
          </p:nvPr>
        </p:nvSpPr>
        <p:spPr>
          <a:xfrm>
            <a:off x="57250" y="1715800"/>
            <a:ext cx="65517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758"/>
              <a:t>Algorithm 1 MADR (Multi-Agent Debate Refinement)</a:t>
            </a:r>
            <a:endParaRPr sz="758"/>
          </a:p>
          <a:p>
            <a:pPr indent="0" lvl="0" marL="0" rtl="0" algn="l">
              <a:lnSpc>
                <a:spcPct val="90000"/>
              </a:lnSpc>
              <a:spcBef>
                <a:spcPts val="1200"/>
              </a:spcBef>
              <a:spcAft>
                <a:spcPts val="0"/>
              </a:spcAft>
              <a:buNone/>
            </a:pPr>
            <a:r>
              <a:rPr lang="ja" sz="758"/>
              <a:t>入力:</a:t>
            </a:r>
            <a:br>
              <a:rPr lang="ja" sz="758"/>
            </a:br>
            <a:r>
              <a:rPr lang="ja" sz="758"/>
              <a:t>主張 C、証拠源 S、真実性ラベル L、生成された説明 E</a:t>
            </a:r>
            <a:br>
              <a:rPr lang="ja" sz="758"/>
            </a:br>
            <a:r>
              <a:rPr lang="ja" sz="758"/>
              <a:t>出力:</a:t>
            </a:r>
            <a:br>
              <a:rPr lang="ja" sz="758"/>
            </a:br>
            <a:r>
              <a:rPr lang="ja" sz="758"/>
              <a:t>洗練された説明 E*</a:t>
            </a:r>
            <a:br>
              <a:rPr lang="ja" sz="758"/>
            </a:br>
            <a:r>
              <a:rPr lang="ja" sz="758"/>
              <a:t>1. 最初のエージェント D1 と二番目のエージェント D2 をディベーターとして初期化し、双方向の思考プロセスを持たせる。また、三番目のエージェント J を判定者として初期化し、ディベーターが同じフィードバックを持っているか判断させる。</a:t>
            </a:r>
            <a:br>
              <a:rPr lang="ja" sz="758"/>
            </a:br>
            <a:r>
              <a:rPr lang="ja" sz="758"/>
              <a:t>2. F0,1 ← D1(C, S, E)</a:t>
            </a:r>
            <a:br>
              <a:rPr lang="ja" sz="758"/>
            </a:br>
            <a:r>
              <a:rPr lang="ja" sz="758"/>
              <a:t>3. F0,2 ← D2(C, S, E)</a:t>
            </a:r>
            <a:br>
              <a:rPr lang="ja" sz="758"/>
            </a:br>
            <a:r>
              <a:rPr lang="ja" sz="758"/>
              <a:t>4. ディベートの最大反復回数を N に設定</a:t>
            </a:r>
            <a:br>
              <a:rPr lang="ja" sz="758"/>
            </a:br>
            <a:r>
              <a:rPr lang="ja" sz="758"/>
              <a:t>5. i = 1 から N まで繰り返す</a:t>
            </a:r>
            <a:br>
              <a:rPr lang="ja" sz="758"/>
            </a:br>
            <a:r>
              <a:rPr lang="ja" sz="758"/>
              <a:t>    5.1. もし J(Fi-1,1, Fi-1,2) = True ならば、ループを抜ける</a:t>
            </a:r>
            <a:br>
              <a:rPr lang="ja" sz="758"/>
            </a:br>
            <a:r>
              <a:rPr lang="ja" sz="758"/>
              <a:t>    5.2. Fi,1 ← D1(Fi-1,1, Fi-1,2)</a:t>
            </a:r>
            <a:br>
              <a:rPr lang="ja" sz="758"/>
            </a:br>
            <a:r>
              <a:rPr lang="ja" sz="758"/>
              <a:t>    5.3. Fi,2 ← D2(Fi-1,2, Fi-1,1)</a:t>
            </a:r>
            <a:br>
              <a:rPr lang="ja" sz="758"/>
            </a:br>
            <a:r>
              <a:rPr lang="ja" sz="758"/>
              <a:t>6. 洗練者としてのエージェント R を初期化</a:t>
            </a:r>
            <a:br>
              <a:rPr lang="ja" sz="758"/>
            </a:br>
            <a:r>
              <a:rPr lang="ja" sz="758"/>
              <a:t>7. E* ← R(Ffinal,1 + Ffinal,2)</a:t>
            </a:r>
            <a:br>
              <a:rPr lang="ja" sz="758"/>
            </a:br>
            <a:r>
              <a:rPr lang="ja" sz="758"/>
              <a:t>8. E* を返す</a:t>
            </a:r>
            <a:endParaRPr sz="758"/>
          </a:p>
          <a:p>
            <a:pPr indent="0" lvl="0" marL="0" rtl="0" algn="l">
              <a:lnSpc>
                <a:spcPct val="90000"/>
              </a:lnSpc>
              <a:spcBef>
                <a:spcPts val="1200"/>
              </a:spcBef>
              <a:spcAft>
                <a:spcPts val="0"/>
              </a:spcAft>
              <a:buNone/>
            </a:pPr>
            <a:r>
              <a:rPr lang="ja" sz="758"/>
              <a:t>このアルゴリズムは、二人のディベーター (D1, D2) が提供された主張、証拠源、および生成された説明を基にフィードバックを生成する過程から始まります。判定者 J は、両ディベーターからのフィードバックが一致するかどうかを評価し、一致する場合はディベートを終了します。そうでない場合、ディベーターは互いのフィードバックを見直し、洗練を繰り返します。最終的に、収集されたフィードバックは洗練者 R によって組み合わされ、最終的な洗練された説明 E* が生成されます。</a:t>
            </a:r>
            <a:endParaRPr sz="758"/>
          </a:p>
          <a:p>
            <a:pPr indent="0" lvl="0" marL="0" rtl="0" algn="l">
              <a:lnSpc>
                <a:spcPct val="90000"/>
              </a:lnSpc>
              <a:spcBef>
                <a:spcPts val="1200"/>
              </a:spcBef>
              <a:spcAft>
                <a:spcPts val="1200"/>
              </a:spcAft>
              <a:buSzPts val="523"/>
              <a:buNone/>
            </a:pPr>
            <a:r>
              <a:t/>
            </a:r>
            <a:endParaRPr sz="758"/>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Query2doc: Query Expansion with Large Language Models</a:t>
            </a:r>
            <a:r>
              <a:rPr lang="ja" sz="1200" u="sng"/>
              <a:t> 2023</a:t>
            </a:r>
            <a:endParaRPr sz="1100"/>
          </a:p>
          <a:p>
            <a:pPr indent="0" lvl="0" marL="0" rtl="0" algn="l">
              <a:lnSpc>
                <a:spcPct val="100000"/>
              </a:lnSpc>
              <a:spcBef>
                <a:spcPts val="1200"/>
              </a:spcBef>
              <a:spcAft>
                <a:spcPts val="0"/>
              </a:spcAft>
              <a:buNone/>
            </a:pPr>
            <a:r>
              <a:rPr lang="ja" sz="1100" u="sng"/>
              <a:t>概要</a:t>
            </a:r>
            <a:br>
              <a:rPr lang="ja" sz="764"/>
            </a:br>
            <a:r>
              <a:rPr lang="ja" sz="764"/>
              <a:t>クエリ拡張アプローチであるQuery2docを</a:t>
            </a:r>
            <a:r>
              <a:rPr lang="ja" sz="764"/>
              <a:t>提案。数ショットプロンプトにより擬似ドキュメントを生成し、生成された擬似ドキュメントでクエリを拡張します。実験結果は、Query2docがBM25の性能を3%から15%向上させることを示</a:t>
            </a:r>
            <a:r>
              <a:rPr lang="ja" sz="764"/>
              <a:t>します。</a:t>
            </a:r>
            <a:endParaRPr sz="764"/>
          </a:p>
          <a:p>
            <a:pPr indent="0" lvl="0" marL="0" rtl="0" algn="l">
              <a:lnSpc>
                <a:spcPct val="100000"/>
              </a:lnSpc>
              <a:spcBef>
                <a:spcPts val="1200"/>
              </a:spcBef>
              <a:spcAft>
                <a:spcPts val="0"/>
              </a:spcAft>
              <a:buNone/>
            </a:pPr>
            <a:r>
              <a:rPr lang="ja" sz="1100" u="sng"/>
              <a:t>手法</a:t>
            </a:r>
            <a:br>
              <a:rPr lang="ja" sz="800"/>
            </a:br>
            <a:r>
              <a:rPr lang="ja" sz="764"/>
              <a:t>数ショットプロンプトを用いてLLMから擬似ドキュメントを生成し、それらをオリジナルのクエリに結合して新しいクエリを形成するQuery2docという方法を提案します。この手法は実装がシンプルであり、既存のトレーニングパイプラインやモデルアーキテクチャを変更する必要がありません。</a:t>
            </a:r>
            <a:endParaRPr sz="433"/>
          </a:p>
          <a:p>
            <a:pPr indent="0" lvl="0" marL="0" rtl="0" algn="l">
              <a:lnSpc>
                <a:spcPct val="100000"/>
              </a:lnSpc>
              <a:spcBef>
                <a:spcPts val="1200"/>
              </a:spcBef>
              <a:spcAft>
                <a:spcPts val="0"/>
              </a:spcAft>
              <a:buNone/>
            </a:pPr>
            <a:r>
              <a:rPr lang="ja" sz="1122" u="sng"/>
              <a:t>結果</a:t>
            </a:r>
            <a:br>
              <a:rPr lang="ja" sz="1122"/>
            </a:br>
            <a:r>
              <a:rPr lang="ja" sz="822"/>
              <a:t>Query2docの主な制限は、LLMの推論実行に伴う効率性の低下です。検索システムにおけるレイテンシ分析では、Query2docの使用により検索のレイテンシが増加し、ユーザーが検索クエリを送信してから検索結果が表示されるまでの時間が増加することがわかっ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br>
              <a:rPr lang="ja" sz="822"/>
            </a:br>
            <a:endParaRPr sz="822"/>
          </a:p>
        </p:txBody>
      </p:sp>
      <p:sp>
        <p:nvSpPr>
          <p:cNvPr id="613" name="Google Shape;613;p103"/>
          <p:cNvSpPr txBox="1"/>
          <p:nvPr>
            <p:ph idx="1" type="body"/>
          </p:nvPr>
        </p:nvSpPr>
        <p:spPr>
          <a:xfrm>
            <a:off x="43975" y="1717425"/>
            <a:ext cx="43962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658"/>
              <a:t>Write a passage that answers the given query:</a:t>
            </a:r>
            <a:endParaRPr sz="658"/>
          </a:p>
          <a:p>
            <a:pPr indent="0" lvl="0" marL="0" rtl="0" algn="l">
              <a:lnSpc>
                <a:spcPct val="90000"/>
              </a:lnSpc>
              <a:spcBef>
                <a:spcPts val="1200"/>
              </a:spcBef>
              <a:spcAft>
                <a:spcPts val="0"/>
              </a:spcAft>
              <a:buNone/>
            </a:pPr>
            <a:r>
              <a:rPr lang="ja" sz="658"/>
              <a:t>Query: what state is this zip code 85282</a:t>
            </a:r>
            <a:br>
              <a:rPr lang="ja" sz="658"/>
            </a:br>
            <a:r>
              <a:rPr lang="ja" sz="658"/>
              <a:t>Passage: Welcome to TEMPE, AZ 85282. 85282 is a rural zip code in Tempe, Arizona. The population is primarily white, and mostly single. At $200,200 the average home value here is a bit higher than average for the Phoenix-Mesa-Scottsdale metro area, so this probably isn’t the place to look for housing bargains.5282 Zip code is located in the Mountain time zone at 33 degrees latitude (Fun Fact: this is the same latitude as Damascus, Syria!) and -112 degrees longitude.</a:t>
            </a:r>
            <a:endParaRPr sz="658"/>
          </a:p>
          <a:p>
            <a:pPr indent="0" lvl="0" marL="0" rtl="0" algn="l">
              <a:lnSpc>
                <a:spcPct val="90000"/>
              </a:lnSpc>
              <a:spcBef>
                <a:spcPts val="1200"/>
              </a:spcBef>
              <a:spcAft>
                <a:spcPts val="0"/>
              </a:spcAft>
              <a:buNone/>
            </a:pPr>
            <a:r>
              <a:rPr lang="ja" sz="658"/>
              <a:t>Query: why is gibbs model of reflection good</a:t>
            </a:r>
            <a:br>
              <a:rPr lang="ja" sz="658"/>
            </a:br>
            <a:r>
              <a:rPr lang="ja" sz="658"/>
              <a:t>Passage: In this reflection, I am going to use Gibbs (1988) Reflective Cycle. This model is a recognised framework for my reflection. Gibbs (1988) consists of six stages to complete one cycle which is able to improve my nursing practice continuously and learning from the experience for better practice in the future.n conclusion of my reflective assignment, I mention the model that I chose, Gibbs (1988) Reflective Cycle as my framework of my reflective. I state the reasons why I am choosing the model as well as some discussion on the important of doing reflection in nursing practice.</a:t>
            </a:r>
            <a:endParaRPr sz="658"/>
          </a:p>
          <a:p>
            <a:pPr indent="0" lvl="0" marL="0" rtl="0" algn="l">
              <a:lnSpc>
                <a:spcPct val="90000"/>
              </a:lnSpc>
              <a:spcBef>
                <a:spcPts val="1200"/>
              </a:spcBef>
              <a:spcAft>
                <a:spcPts val="0"/>
              </a:spcAft>
              <a:buNone/>
            </a:pPr>
            <a:r>
              <a:rPr lang="ja" sz="658"/>
              <a:t>Query: what does a thousand pardons means</a:t>
            </a:r>
            <a:br>
              <a:rPr lang="ja" sz="658"/>
            </a:br>
            <a:r>
              <a:rPr lang="ja" sz="658"/>
              <a:t>Passage: Oh, that’s all right, that’s all right, give us a rest; never mind about the direction, hang the direction - I beg pardon, I beg a thousand pardons, I am not well to-day; pay no attention when I soliloquize, it is an old habit, an old, bad habit, and hard to get rid of when one’s digestion is all disordered with eating food that was raised forever and ever before he was born; good land! a man can’t keep his functions regular on spring chickens thirteen hundred years old.</a:t>
            </a:r>
            <a:endParaRPr sz="658"/>
          </a:p>
          <a:p>
            <a:pPr indent="0" lvl="0" marL="0" rtl="0" algn="l">
              <a:lnSpc>
                <a:spcPct val="90000"/>
              </a:lnSpc>
              <a:spcBef>
                <a:spcPts val="1200"/>
              </a:spcBef>
              <a:spcAft>
                <a:spcPts val="0"/>
              </a:spcAft>
              <a:buNone/>
            </a:pPr>
            <a:r>
              <a:rPr lang="ja" sz="658"/>
              <a:t>Query: what is a macro warning</a:t>
            </a:r>
            <a:br>
              <a:rPr lang="ja" sz="658"/>
            </a:br>
            <a:r>
              <a:rPr lang="ja" sz="658"/>
              <a:t>Passage: Macro virus warning appears when no macros exist in the file in Word. When you open a Microsoft Word 2002 document or template, you may receive the following macro virus warning, even though the document or template does not contain macros: C:\&lt;path&gt;\&lt;file name&gt;contains macros. Macros may contain viruses.</a:t>
            </a:r>
            <a:endParaRPr sz="658"/>
          </a:p>
          <a:p>
            <a:pPr indent="0" lvl="0" marL="0" rtl="0" algn="l">
              <a:lnSpc>
                <a:spcPct val="90000"/>
              </a:lnSpc>
              <a:spcBef>
                <a:spcPts val="1200"/>
              </a:spcBef>
              <a:spcAft>
                <a:spcPts val="0"/>
              </a:spcAft>
              <a:buNone/>
            </a:pPr>
            <a:r>
              <a:rPr lang="ja" sz="658"/>
              <a:t>Query: when was pokemon green released</a:t>
            </a:r>
            <a:br>
              <a:rPr lang="ja" sz="658"/>
            </a:br>
            <a:r>
              <a:rPr lang="ja" sz="658"/>
              <a:t>Passage:</a:t>
            </a:r>
            <a:endParaRPr sz="658"/>
          </a:p>
          <a:p>
            <a:pPr indent="0" lvl="0" marL="0" rtl="0" algn="l">
              <a:lnSpc>
                <a:spcPct val="90000"/>
              </a:lnSpc>
              <a:spcBef>
                <a:spcPts val="1200"/>
              </a:spcBef>
              <a:spcAft>
                <a:spcPts val="1200"/>
              </a:spcAft>
              <a:buSzPts val="523"/>
              <a:buNone/>
            </a:pPr>
            <a:r>
              <a:t/>
            </a:r>
            <a:endParaRPr sz="658"/>
          </a:p>
        </p:txBody>
      </p:sp>
      <p:sp>
        <p:nvSpPr>
          <p:cNvPr id="614" name="Google Shape;614;p103"/>
          <p:cNvSpPr txBox="1"/>
          <p:nvPr>
            <p:ph idx="1" type="body"/>
          </p:nvPr>
        </p:nvSpPr>
        <p:spPr>
          <a:xfrm>
            <a:off x="4572000" y="1675125"/>
            <a:ext cx="4567500" cy="2725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458"/>
              <a:t>Write a passage that answers the given query: 使用された完全な</a:t>
            </a:r>
            <a:r>
              <a:rPr lang="ja" sz="458"/>
              <a:t>プロンプトの翻訳</a:t>
            </a:r>
            <a:endParaRPr sz="458"/>
          </a:p>
          <a:p>
            <a:pPr indent="0" lvl="0" marL="0" rtl="0" algn="l">
              <a:lnSpc>
                <a:spcPct val="90000"/>
              </a:lnSpc>
              <a:spcBef>
                <a:spcPts val="1200"/>
              </a:spcBef>
              <a:spcAft>
                <a:spcPts val="0"/>
              </a:spcAft>
              <a:buNone/>
            </a:pPr>
            <a:r>
              <a:rPr lang="ja" sz="458"/>
              <a:t>問い: この郵便番号85282はどの州にあるか</a:t>
            </a:r>
            <a:endParaRPr sz="458"/>
          </a:p>
          <a:p>
            <a:pPr indent="0" lvl="0" marL="0" rtl="0" algn="l">
              <a:lnSpc>
                <a:spcPct val="90000"/>
              </a:lnSpc>
              <a:spcBef>
                <a:spcPts val="1200"/>
              </a:spcBef>
              <a:spcAft>
                <a:spcPts val="0"/>
              </a:spcAft>
              <a:buNone/>
            </a:pPr>
            <a:r>
              <a:rPr lang="ja" sz="458"/>
              <a:t>回答: TEMPE, AZ 85282へようこそ。85282はアリゾナ州テンピにある郵便番号です。人口は主に白人で、ほとんどが独身です。平均住宅価格は$200,200で、フェニックス-メサ-スコッツデール都市圏の平均よりも少し高いため、住宅の掘り出し物を探す場所ではないかもしれません。85282郵便番号は、山岳時間帯の33度緯度（面白い事実: これはシリアのダマスカスと同じ緯度です！）と-112度経度に位置しています。</a:t>
            </a:r>
            <a:endParaRPr sz="458"/>
          </a:p>
          <a:p>
            <a:pPr indent="0" lvl="0" marL="0" rtl="0" algn="l">
              <a:lnSpc>
                <a:spcPct val="90000"/>
              </a:lnSpc>
              <a:spcBef>
                <a:spcPts val="1200"/>
              </a:spcBef>
              <a:spcAft>
                <a:spcPts val="0"/>
              </a:spcAft>
              <a:buNone/>
            </a:pPr>
            <a:r>
              <a:rPr lang="ja" sz="458"/>
              <a:t>問い: ギブスの反省モデルが良い理由は何か</a:t>
            </a:r>
            <a:endParaRPr sz="458"/>
          </a:p>
          <a:p>
            <a:pPr indent="0" lvl="0" marL="0" rtl="0" algn="l">
              <a:lnSpc>
                <a:spcPct val="90000"/>
              </a:lnSpc>
              <a:spcBef>
                <a:spcPts val="1200"/>
              </a:spcBef>
              <a:spcAft>
                <a:spcPts val="0"/>
              </a:spcAft>
              <a:buNone/>
            </a:pPr>
            <a:r>
              <a:rPr lang="ja" sz="458"/>
              <a:t>回答: この反省では、ギブス（1988年）の反射サイクルを使用します。このモデルは、私の反省のための認識された枠組みです。ギブス（1988年）は、一連のサイクルを完了するために6つの段階からなり、経験から学び、将来の実践に向けて看護実践を継続的に改善することができます。私の反省課題の結論として、選んだモデルであるギブス（1988年）の反射サイクルと、そのモデルを選んだ理由、さらに看護実践における反省の重要性についての議論を述べます。</a:t>
            </a:r>
            <a:endParaRPr sz="458"/>
          </a:p>
          <a:p>
            <a:pPr indent="0" lvl="0" marL="0" rtl="0" algn="l">
              <a:lnSpc>
                <a:spcPct val="90000"/>
              </a:lnSpc>
              <a:spcBef>
                <a:spcPts val="1200"/>
              </a:spcBef>
              <a:spcAft>
                <a:spcPts val="0"/>
              </a:spcAft>
              <a:buNone/>
            </a:pPr>
            <a:r>
              <a:rPr lang="ja" sz="458"/>
              <a:t>問い: 千回の許しとは何を意味するか</a:t>
            </a:r>
            <a:endParaRPr sz="458"/>
          </a:p>
          <a:p>
            <a:pPr indent="0" lvl="0" marL="0" rtl="0" algn="l">
              <a:lnSpc>
                <a:spcPct val="90000"/>
              </a:lnSpc>
              <a:spcBef>
                <a:spcPts val="1200"/>
              </a:spcBef>
              <a:spcAft>
                <a:spcPts val="0"/>
              </a:spcAft>
              <a:buNone/>
            </a:pPr>
            <a:r>
              <a:rPr lang="ja" sz="458"/>
              <a:t>回答: それは大丈夫、それは大丈夫、休息を与えてください; 方向について心配するな、方向を吊るして - 申し訳ありません、千回の許しを請います、私は今日は体調が優れません; 私が独り言を言うときに注意を払わないでください、それは古い習慣、古くからの悪い習慣で、一人の消化が生まれる前から永遠に育てられた食物で全て乱れているとき、それを断つのは難しいです; いいですね！ 1300年前の春の鶏で人の機能を規則正しく保つことはできません。</a:t>
            </a:r>
            <a:endParaRPr sz="458"/>
          </a:p>
          <a:p>
            <a:pPr indent="0" lvl="0" marL="0" rtl="0" algn="l">
              <a:lnSpc>
                <a:spcPct val="90000"/>
              </a:lnSpc>
              <a:spcBef>
                <a:spcPts val="1200"/>
              </a:spcBef>
              <a:spcAft>
                <a:spcPts val="0"/>
              </a:spcAft>
              <a:buNone/>
            </a:pPr>
            <a:r>
              <a:rPr lang="ja" sz="458"/>
              <a:t>問い: マクロ警告とは何か</a:t>
            </a:r>
            <a:endParaRPr sz="458"/>
          </a:p>
          <a:p>
            <a:pPr indent="0" lvl="0" marL="0" rtl="0" algn="l">
              <a:lnSpc>
                <a:spcPct val="90000"/>
              </a:lnSpc>
              <a:spcBef>
                <a:spcPts val="1200"/>
              </a:spcBef>
              <a:spcAft>
                <a:spcPts val="0"/>
              </a:spcAft>
              <a:buNone/>
            </a:pPr>
            <a:r>
              <a:rPr lang="ja" sz="458"/>
              <a:t>回答: ファイルにマクロが存在しない場合にマクロウイルス警告が表示されます。Microsoft Word 2002のドキュメントやテンプレートを開くと、ドキュメントやテンプレートにマクロが含まれていないにも関わらず、次のようなマクロウイルス警告が表示されることがあります: C:&lt;パス&gt;&lt;ファイル名&gt;にはマクロが含まれています。マクロにはウイルスが含まれている可能性があります。</a:t>
            </a:r>
            <a:endParaRPr sz="458"/>
          </a:p>
          <a:p>
            <a:pPr indent="0" lvl="0" marL="0" rtl="0" algn="l">
              <a:lnSpc>
                <a:spcPct val="90000"/>
              </a:lnSpc>
              <a:spcBef>
                <a:spcPts val="1200"/>
              </a:spcBef>
              <a:spcAft>
                <a:spcPts val="0"/>
              </a:spcAft>
              <a:buNone/>
            </a:pPr>
            <a:r>
              <a:rPr lang="ja" sz="458"/>
              <a:t>問い: ポケモン緑はいつリリースされたか</a:t>
            </a:r>
            <a:endParaRPr sz="458"/>
          </a:p>
          <a:p>
            <a:pPr indent="0" lvl="0" marL="0" rtl="0" algn="l">
              <a:lnSpc>
                <a:spcPct val="90000"/>
              </a:lnSpc>
              <a:spcBef>
                <a:spcPts val="1200"/>
              </a:spcBef>
              <a:spcAft>
                <a:spcPts val="0"/>
              </a:spcAft>
              <a:buNone/>
            </a:pPr>
            <a:r>
              <a:rPr lang="ja" sz="458"/>
              <a:t>回答: </a:t>
            </a:r>
            <a:endParaRPr sz="458"/>
          </a:p>
          <a:p>
            <a:pPr indent="0" lvl="0" marL="0" rtl="0" algn="l">
              <a:lnSpc>
                <a:spcPct val="90000"/>
              </a:lnSpc>
              <a:spcBef>
                <a:spcPts val="1200"/>
              </a:spcBef>
              <a:spcAft>
                <a:spcPts val="0"/>
              </a:spcAft>
              <a:buNone/>
            </a:pPr>
            <a:r>
              <a:t/>
            </a:r>
            <a:endParaRPr sz="458"/>
          </a:p>
          <a:p>
            <a:pPr indent="0" lvl="0" marL="0" rtl="0" algn="l">
              <a:lnSpc>
                <a:spcPct val="90000"/>
              </a:lnSpc>
              <a:spcBef>
                <a:spcPts val="1200"/>
              </a:spcBef>
              <a:spcAft>
                <a:spcPts val="1200"/>
              </a:spcAft>
              <a:buSzPts val="523"/>
              <a:buNone/>
            </a:pPr>
            <a:r>
              <a:t/>
            </a:r>
            <a:endParaRPr sz="458"/>
          </a:p>
        </p:txBody>
      </p:sp>
      <p:sp>
        <p:nvSpPr>
          <p:cNvPr id="615" name="Google Shape;615;p103"/>
          <p:cNvSpPr txBox="1"/>
          <p:nvPr>
            <p:ph idx="1" type="body"/>
          </p:nvPr>
        </p:nvSpPr>
        <p:spPr>
          <a:xfrm>
            <a:off x="4953000" y="4425300"/>
            <a:ext cx="4186500" cy="548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558"/>
              <a:t>問い: ポケモン緑はいつリリースされたか</a:t>
            </a:r>
            <a:endParaRPr sz="558"/>
          </a:p>
          <a:p>
            <a:pPr indent="0" lvl="0" marL="0" rtl="0" algn="l">
              <a:lnSpc>
                <a:spcPct val="90000"/>
              </a:lnSpc>
              <a:spcBef>
                <a:spcPts val="1200"/>
              </a:spcBef>
              <a:spcAft>
                <a:spcPts val="1200"/>
              </a:spcAft>
              <a:buNone/>
            </a:pPr>
            <a:r>
              <a:rPr lang="ja" sz="558"/>
              <a:t>回答: ポケモン緑は1996年2月27日に日本でリリースされました。これはポケモンシリーズのゲームの中で最初のものであり、後に1998年にアメリカでリリースされたポケモン赤と青の基礎となりました。オリジナルのポケモン緑は、シリーズのファンの間で愛されるクラシックな作品として残っています。</a:t>
            </a:r>
            <a:endParaRPr sz="558"/>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Query Rewriting for Retrieval-Augmented Large Language Models</a:t>
            </a:r>
            <a:r>
              <a:rPr lang="ja" sz="1200" u="sng"/>
              <a:t> 2023</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Rewrite-Retrieve-Readを提案し、クエリ書き換えの観点から検索拡張LLMを改善を狙います。LLMによるフィードバックを用いて小さな言語モデルを訓練可能なリライターとして採用し、強化学習によって訓練します。オープンドメインQAと複数選択QAのタスクで評価を行い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クエリ書き換え、検索、読み取りの3つのステップからなるパイプラインを導入、LLMを利用してクエリを生成し、ウェブ検索エンジンで文脈を取得後、訓練可能な小規模言語モデルをリライターとして用い、LLMのフィードバックを用いて強化学習で訓練を行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オープンドメインQAと複数選択QAのタスクで実験を行い、クエリ書き換えが検索拡張LLMのパフォーマンスを一貫して向上させました</a:t>
            </a: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621" name="Google Shape;621;p104"/>
          <p:cNvSpPr txBox="1"/>
          <p:nvPr>
            <p:ph idx="1" type="body"/>
          </p:nvPr>
        </p:nvSpPr>
        <p:spPr>
          <a:xfrm>
            <a:off x="4825500"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以下の形式で質問に答え、答えを '**' で終えてください。{示示} 質問: {x} 回答:</a:t>
            </a:r>
            <a:endParaRPr sz="858"/>
          </a:p>
          <a:p>
            <a:pPr indent="0" lvl="0" marL="0" rtl="0" algn="l">
              <a:lnSpc>
                <a:spcPct val="90000"/>
              </a:lnSpc>
              <a:spcBef>
                <a:spcPts val="1200"/>
              </a:spcBef>
              <a:spcAft>
                <a:spcPts val="0"/>
              </a:spcAft>
              <a:buNone/>
            </a:pPr>
            <a:r>
              <a:rPr lang="ja" sz="858"/>
              <a:t>検索強化パイプライン内のリーダープロンプト</a:t>
            </a:r>
            <a:br>
              <a:rPr lang="ja" sz="858"/>
            </a:br>
            <a:r>
              <a:rPr lang="ja" sz="858"/>
              <a:t>以下のフォーマットで質問に答えてください。デモ 質問 {ドキュメント} {x｝</a:t>
            </a:r>
            <a:br>
              <a:rPr lang="ja" sz="858"/>
            </a:br>
            <a:r>
              <a:rPr lang="ja" sz="858"/>
              <a:t>答え</a:t>
            </a:r>
            <a:endParaRPr sz="858"/>
          </a:p>
          <a:p>
            <a:pPr indent="0" lvl="0" marL="0" rtl="0" algn="l">
              <a:lnSpc>
                <a:spcPct val="90000"/>
              </a:lnSpc>
              <a:spcBef>
                <a:spcPts val="1200"/>
              </a:spcBef>
              <a:spcAft>
                <a:spcPts val="0"/>
              </a:spcAft>
              <a:buNone/>
            </a:pPr>
            <a:r>
              <a:rPr lang="ja" sz="858"/>
              <a:t>Prompts for LLM as a frozen rewriter</a:t>
            </a:r>
            <a:br>
              <a:rPr lang="ja" sz="858"/>
            </a:br>
            <a:r>
              <a:rPr lang="ja" sz="858"/>
              <a:t>オープンドメインQA: この質問に答えるためにステップバイステップで考え、必要な知識に対する検索エンジンのクエリを提供してください。クエリを ';' で分割し、クエリを '**' で終えてください。{示示} 質問: {x} 回答:</a:t>
            </a:r>
            <a:br>
              <a:rPr lang="ja" sz="858"/>
            </a:br>
            <a:r>
              <a:rPr lang="ja" sz="858"/>
              <a:t>選択式QA: 与えられた質問に答えるためのより良いウェブ検索エンジンのクエリを提供し、クエリを '**' で終えてください。{示示} 質問: {x} 回答:</a:t>
            </a:r>
            <a:endParaRPr sz="858"/>
          </a:p>
          <a:p>
            <a:pPr indent="0" lvl="0" marL="0" rtl="0" algn="l">
              <a:lnSpc>
                <a:spcPct val="90000"/>
              </a:lnSpc>
              <a:spcBef>
                <a:spcPts val="1200"/>
              </a:spcBef>
              <a:spcAft>
                <a:spcPts val="1200"/>
              </a:spcAft>
              <a:buNone/>
            </a:pPr>
            <a:r>
              <a:t/>
            </a:r>
            <a:endParaRPr sz="858"/>
          </a:p>
        </p:txBody>
      </p:sp>
      <p:sp>
        <p:nvSpPr>
          <p:cNvPr id="622" name="Google Shape;622;p104"/>
          <p:cNvSpPr txBox="1"/>
          <p:nvPr>
            <p:ph idx="1" type="body"/>
          </p:nvPr>
        </p:nvSpPr>
        <p:spPr>
          <a:xfrm>
            <a:off x="73275"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Answer the question in the following format, end the answer with ’**’. {demonstration} Question: {x} Answer:</a:t>
            </a:r>
            <a:endParaRPr sz="858"/>
          </a:p>
          <a:p>
            <a:pPr indent="0" lvl="0" marL="0" rtl="0" algn="l">
              <a:lnSpc>
                <a:spcPct val="90000"/>
              </a:lnSpc>
              <a:spcBef>
                <a:spcPts val="1200"/>
              </a:spcBef>
              <a:spcAft>
                <a:spcPts val="0"/>
              </a:spcAft>
              <a:buNone/>
            </a:pPr>
            <a:r>
              <a:rPr lang="ja" sz="858"/>
              <a:t>Reader prompt in retrieval-augment pipelines</a:t>
            </a:r>
            <a:br>
              <a:rPr lang="ja" sz="858"/>
            </a:br>
            <a:r>
              <a:rPr lang="ja" sz="858"/>
              <a:t>Answer the question in the following format, end the answer with ’**’. {demonstration} Question: {doc} {x}</a:t>
            </a:r>
            <a:br>
              <a:rPr lang="ja" sz="858"/>
            </a:br>
            <a:r>
              <a:rPr lang="ja" sz="858"/>
              <a:t>Answer:</a:t>
            </a:r>
            <a:endParaRPr sz="858"/>
          </a:p>
          <a:p>
            <a:pPr indent="0" lvl="0" marL="0" rtl="0" algn="l">
              <a:lnSpc>
                <a:spcPct val="90000"/>
              </a:lnSpc>
              <a:spcBef>
                <a:spcPts val="1200"/>
              </a:spcBef>
              <a:spcAft>
                <a:spcPts val="1200"/>
              </a:spcAft>
              <a:buNone/>
            </a:pPr>
            <a:r>
              <a:rPr lang="ja" sz="858"/>
              <a:t>Prompts for LLM as a frozen rewriter</a:t>
            </a:r>
            <a:br>
              <a:rPr lang="ja" sz="858"/>
            </a:br>
            <a:r>
              <a:rPr lang="ja" sz="858"/>
              <a:t>Open-domain QA: Think step by step to answer this question, and provide search engine queries for knowledge</a:t>
            </a:r>
            <a:br>
              <a:rPr lang="ja" sz="858"/>
            </a:br>
            <a:r>
              <a:rPr lang="ja" sz="858"/>
              <a:t>that you need. Split the queries with ’;’ and end the queries with ’**’. {demonstration} Question: {x} Answer:</a:t>
            </a:r>
            <a:br>
              <a:rPr lang="ja" sz="858"/>
            </a:br>
            <a:r>
              <a:rPr lang="ja" sz="858"/>
              <a:t>Multiple choice QA: Provide a better search query for web search engine to answer the given question, end the</a:t>
            </a:r>
            <a:br>
              <a:rPr lang="ja" sz="858"/>
            </a:br>
            <a:r>
              <a:rPr lang="ja" sz="858"/>
              <a:t>queries with ’**’. {demonstration} Question: {x} Answer:</a:t>
            </a:r>
            <a:endParaRPr sz="858"/>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A Survey of Table Reasoning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テーブルデータに対するサーベイ。テーブルデータに対する推論は提供されたテーブルデータと、オプションのテーブルのテキスト記述に従って、</a:t>
            </a:r>
            <a:br>
              <a:rPr lang="ja" sz="764"/>
            </a:br>
            <a:r>
              <a:rPr lang="ja" sz="764"/>
              <a:t>ユーザーの要件に基づいた対応する回答を生成することであり、情報取得の効率を大幅に向上させます。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テーブル推論のパフォーマンスを向上させるための主要技術には、教師ありファインチューニング、結果のアンサンブル、インコンテキスト学習、指示設計、CoTが含まれます。</a:t>
            </a:r>
            <a:br>
              <a:rPr lang="ja" sz="764"/>
            </a:br>
            <a:r>
              <a:rPr lang="ja" sz="764"/>
              <a:t>LLMは、指示に従う能力とステップバイステップ推論の能力により、テーブル理解とスキーマリンキングの2つの主要な課題に対して優れたパフォーマンスを発揮します。</a:t>
            </a:r>
            <a:br>
              <a:rPr lang="ja" sz="764"/>
            </a:br>
            <a:r>
              <a:rPr lang="ja" sz="764"/>
              <a:t>テーブル推論能力をさらに強化するための提案には、パフォーマンスの向上、アプリケーションの拡張が含まれます。これには、多様なトレーニングデータの確立、効果的な結果サンプリング、プロンプトの自動最適化、指示設計の自動精緻化、マルチステップ推論におけるエラーカスケードの緩和などがあります。</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Soft Prompt Threats: Attacking Safety Alignment and Unlearning in Open-Source LLMs through the Embedding Space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オープンソースLLMにおける埋め込み空間攻撃は、モデルのアライメントを回避し、有害な振る舞いを効率的に引き起こします。この中で提案されている埋め込み空間攻撃は、離散攻撃やモデルの微調整よりも効率的であることが示されている。の攻撃は、入力トークンの連続的な埋め込み表現を直接攻撃することで、モデルの安全性のアライメントを効果的に回避し、未学習化されたモデルから削除されたはずの情報を抽出する能力を持っています。この脅威は、従来の離散攻撃やモデルファインチューニングよりも、より低い計算コストで有害な振る舞いを引き起こすことが可能です。</a:t>
            </a:r>
            <a:br>
              <a:rPr lang="ja" sz="764"/>
            </a:br>
            <a:r>
              <a:rPr lang="ja" sz="764"/>
              <a:t>https://github.com/SchwinnL/LLM_Embedding_Attack</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埋め込み空間攻撃では、モデルの重みを凍結し、その入力トークンの連続的な埋め込み表現を直接攻撃します（図を参照）。この攻撃は、オープンソースモデルにおける知識の存在（例：有害な振る舞いや仮に未学習化された情報）を調査するための計算効率の良いツールとして提案され、研究者や実践者がLLMの安全性を向上させるために使用できます。一般に、モデルの最悪の出力振る舞いに興味があるため、埋め込み空間攻撃の生成には、摂動の大きさを制限するような制約を設けません。</a:t>
            </a:r>
            <a:br>
              <a:rPr lang="ja" sz="764"/>
            </a:br>
            <a:r>
              <a:rPr lang="ja" sz="764"/>
              <a:t>次に、埋め込み空間攻撃を具体的に定式化します。特に、トークン化された入力の集合をTとし、T={T1, T2, ..., Ti, ..., TN}と表します。</a:t>
            </a:r>
            <a:br>
              <a:rPr lang="ja" sz="764"/>
            </a:br>
            <a:r>
              <a:rPr lang="ja" sz="764"/>
              <a:t>ここで、Ti ∈ R^(n×d)はnトークンからなる単一のトークン化された入力文字列で、dはその次元数です。</a:t>
            </a:r>
            <a:br>
              <a:rPr lang="ja" sz="764"/>
            </a:br>
            <a:r>
              <a:rPr lang="ja" sz="764"/>
              <a:t>y ∈ R^(m×d)はmトークンからなるそれぞれの有害な目標応答です。E: T → eはトークンの集合を埋め込みベクトルの集合にマッピングする</a:t>
            </a:r>
            <a:br>
              <a:rPr lang="ja" sz="764"/>
            </a:br>
            <a:r>
              <a:rPr lang="ja" sz="764"/>
              <a:t>埋め込み関数です。ei ∈ R^(n×D)をトークンTiの埋め込み表現とし、Dは埋め込みベクトルの次元数です。</a:t>
            </a:r>
            <a:br>
              <a:rPr lang="ja" sz="764"/>
            </a:br>
            <a:r>
              <a:rPr lang="ja" sz="764"/>
              <a:t>与えられたLLMがF: ei → ŷ ∈ R^(n×d)である場合、予め定義された目的を最小化するための敵対的摂動eadv ∈ R^(n^×D)を見つけたいと考えます。</a:t>
            </a:r>
            <a:br>
              <a:rPr lang="ja" sz="764"/>
            </a:br>
            <a:r>
              <a:rPr lang="ja" sz="764"/>
              <a:t>ここでn^は攻撃されたトークンの数です。実験では、目標応答yと予測ŷの差をクロスエントロピー損失関数L(ŷ, y)を使って最小化します。</a:t>
            </a:r>
            <a:endParaRPr sz="764"/>
          </a:p>
          <a:p>
            <a:pPr indent="0" lvl="0" marL="0" rtl="0" algn="l">
              <a:lnSpc>
                <a:spcPct val="100000"/>
              </a:lnSpc>
              <a:spcBef>
                <a:spcPts val="1200"/>
              </a:spcBef>
              <a:spcAft>
                <a:spcPts val="0"/>
              </a:spcAft>
              <a:buNone/>
            </a:pPr>
            <a:r>
              <a:rPr lang="ja" sz="764"/>
              <a:t>離散攻撃と埋め込み空間攻撃の図解</a:t>
            </a:r>
            <a:br>
              <a:rPr lang="ja" sz="764"/>
            </a:br>
            <a:r>
              <a:rPr lang="ja" sz="764"/>
              <a:t>図は、離散攻撃と埋め込み空間攻撃の違いを示しています。離散攻撃（Discrete Attack）は、ワンホットトークン（one-hot tokens）</a:t>
            </a:r>
            <a:br>
              <a:rPr lang="ja" sz="764"/>
            </a:br>
            <a:r>
              <a:rPr lang="ja" sz="764"/>
              <a:t>T_adv ∈ T を操作します。これに対して、埋め込み空間攻撃（Embedding Space Attack）は、トークンの連続ベクトル表現、</a:t>
            </a:r>
            <a:br>
              <a:rPr lang="ja" sz="764"/>
            </a:br>
            <a:r>
              <a:rPr lang="ja" sz="764"/>
              <a:t>またはランダムに初期化された埋め込みe_adv ∈ R^Dを対象としています。図の上部には大規模言語モデル（Large Language Model）が</a:t>
            </a:r>
            <a:br>
              <a:rPr lang="ja" sz="764"/>
            </a:br>
            <a:r>
              <a:rPr lang="ja" sz="764"/>
              <a:t>描かれており、その右側に「埋め込み空間攻撃：この研究」と注記があります。この部分では、攻撃の更新式である </a:t>
            </a:r>
            <a:br>
              <a:rPr lang="ja" sz="764"/>
            </a:br>
            <a:r>
              <a:rPr lang="ja" sz="764"/>
              <a:t>e_tadv+1 = e_tadv - α · sign(∇L(e_tadv)) が示されています。これは、摂動e_tadvを更新していく過程を表しており、αはステップサイズ、</a:t>
            </a:r>
            <a:br>
              <a:rPr lang="ja" sz="764"/>
            </a:br>
            <a:r>
              <a:rPr lang="ja" sz="764"/>
              <a:t>sign(∇L(e_tadv))は損失Lの勾配の符号関数を意味しています。埋め込み行列（Embedding Matrix）はトークンとベクトルとの対応を表しており、</a:t>
            </a:r>
            <a:br>
              <a:rPr lang="ja" sz="764"/>
            </a:br>
            <a:r>
              <a:rPr lang="ja" sz="764"/>
              <a:t>トークナイザ（Tokenizer）は自然言語入力（Natural Language Input）をトークンに変換する役割を持っています。</a:t>
            </a:r>
            <a:br>
              <a:rPr lang="ja" sz="764"/>
            </a:br>
            <a:r>
              <a:rPr lang="ja" sz="764"/>
              <a:t>最後に、埋め込み空間攻撃と離散攻撃の結果として生じる敵対的入力（Adversarial Input）が示されています。図の下部には、</a:t>
            </a:r>
            <a:br>
              <a:rPr lang="ja" sz="764"/>
            </a:br>
            <a:r>
              <a:rPr lang="ja" sz="764"/>
              <a:t>具体的な数値とトークン化された自然言語入力の例が表されており、攻撃の適用前後のベクトルの変化が視覚的に示されています。</a:t>
            </a:r>
            <a:br>
              <a:rPr lang="ja" sz="764"/>
            </a:br>
            <a:r>
              <a:rPr lang="ja" sz="764"/>
              <a:t>これにより、埋め込み空間攻撃がモデルの入力トークンの連続的な埋め込みをどのように変更していくかが理解できます。</a:t>
            </a:r>
            <a:endParaRPr sz="764"/>
          </a:p>
          <a:p>
            <a:pPr indent="0" lvl="0" marL="0" rtl="0" algn="l">
              <a:lnSpc>
                <a:spcPct val="100000"/>
              </a:lnSpc>
              <a:spcBef>
                <a:spcPts val="1200"/>
              </a:spcBef>
              <a:spcAft>
                <a:spcPts val="1200"/>
              </a:spcAft>
              <a:buNone/>
            </a:pPr>
            <a:r>
              <a:rPr lang="ja" sz="764"/>
              <a:t>埋め込み空間攻撃の目標は二つ定義されています。</a:t>
            </a:r>
            <a:br>
              <a:rPr lang="ja" sz="764"/>
            </a:br>
            <a:r>
              <a:rPr lang="ja" sz="764"/>
              <a:t>1. 個別攻撃（Individual Attack）: 特定の入力Tiとその埋め込みeiに対して、一意の敵対的摂動ein_advを最適化します。</a:t>
            </a:r>
            <a:br>
              <a:rPr lang="ja" sz="764"/>
            </a:br>
            <a:r>
              <a:rPr lang="ja" sz="764"/>
              <a:t>このアプローチは、一度に1つの個別サンプルの最適化目標を達成することに焦点を当てています。</a:t>
            </a:r>
            <a:br>
              <a:rPr lang="ja" sz="764"/>
            </a:br>
            <a:r>
              <a:rPr lang="ja" sz="764"/>
              <a:t>2. ユニバーサル攻撃（Universal Attack）: トークン化された入力文字列T全体とそれに関連する埋め込みeにわたって、</a:t>
            </a:r>
            <a:br>
              <a:rPr lang="ja" sz="764"/>
            </a:br>
            <a:r>
              <a:rPr lang="ja" sz="764"/>
              <a:t>単一の敵対的摂動eun_advを最適化します。この攻撃は、以前の研究で概説されたユニバーサル敵対的例と一致しており、</a:t>
            </a:r>
            <a:br>
              <a:rPr lang="ja" sz="764"/>
            </a:br>
            <a:r>
              <a:rPr lang="ja" sz="764"/>
              <a:t>見えない指示に対する効果を一般化することを目指しています。成功したユニバーサル埋め込み攻撃は、</a:t>
            </a:r>
            <a:br>
              <a:rPr lang="ja" sz="764"/>
            </a:br>
            <a:r>
              <a:rPr lang="ja" sz="764"/>
              <a:t>モデルの安全性アライメントを幅広い範囲の指示にわたって回避する潜在能力を持っています。</a:t>
            </a:r>
            <a:endParaRPr sz="1122" u="sng"/>
          </a:p>
        </p:txBody>
      </p:sp>
      <p:pic>
        <p:nvPicPr>
          <p:cNvPr id="633" name="Google Shape;633;p106"/>
          <p:cNvPicPr preferRelativeResize="0"/>
          <p:nvPr/>
        </p:nvPicPr>
        <p:blipFill>
          <a:blip r:embed="rId3">
            <a:alphaModFix/>
          </a:blip>
          <a:stretch>
            <a:fillRect/>
          </a:stretch>
        </p:blipFill>
        <p:spPr>
          <a:xfrm>
            <a:off x="6489800" y="1920425"/>
            <a:ext cx="2587450" cy="2880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Towards better Human-Agent Alignment: Assessing Task Utility in LLM-Powered Applications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AgentEvalという新しいフレームワークを紹介し、LLMによるアプリケーションの実用性を自動的に評価する一連の基準を提案。</a:t>
            </a:r>
            <a:br>
              <a:rPr lang="ja" sz="764"/>
            </a:br>
            <a:r>
              <a:rPr lang="ja" sz="764"/>
              <a:t>LLMの急速な発展とそのアプリケーションが人間の日常タスクを支援するために増加していること、しかしLLMによるアプリケーションが本当にユーザーエクスペリエンスやタスク効率を向上させているかの評価にギャップがあることを指摘しています。AgentEvalフレームワークによって、アプリケーションの実用性を簡易に検証できるとしています。</a:t>
            </a:r>
            <a:br>
              <a:rPr lang="ja" sz="764"/>
            </a:br>
            <a:r>
              <a:rPr lang="ja" sz="764" u="sng">
                <a:solidFill>
                  <a:schemeClr val="hlink"/>
                </a:solidFill>
                <a:hlinkClick r:id="rId3"/>
              </a:rPr>
              <a:t>https://github.com/microsoft/autogen/blob/main/notebook/agenteval_cq_math.ipynb</a:t>
            </a:r>
            <a:br>
              <a:rPr lang="ja" sz="764"/>
            </a:br>
            <a:r>
              <a:rPr lang="ja" sz="764"/>
              <a:t>https://microsoft.github.io/autogen/blog/2023/11/20/AgentEval/</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AgentEvalフレームワークの具体的な構成と動作について説明されています。</a:t>
            </a:r>
            <a:br>
              <a:rPr lang="ja" sz="764"/>
            </a:br>
            <a:r>
              <a:rPr lang="ja" sz="764"/>
              <a:t>フレームワークは、CriticAgentとQuantifierAgentの2つのエージェントから構成され、</a:t>
            </a:r>
            <a:br>
              <a:rPr lang="ja" sz="764"/>
            </a:br>
            <a:r>
              <a:rPr lang="ja" sz="764"/>
              <a:t>それぞれがタスクの基準リストを提案し、提案された基準に基づいてタスクの実用性を定量化します。</a:t>
            </a:r>
            <a:endParaRPr sz="764"/>
          </a:p>
          <a:p>
            <a:pPr indent="0" lvl="0" marL="0" rtl="0" algn="l">
              <a:lnSpc>
                <a:spcPct val="100000"/>
              </a:lnSpc>
              <a:spcBef>
                <a:spcPts val="1200"/>
              </a:spcBef>
              <a:spcAft>
                <a:spcPts val="0"/>
              </a:spcAft>
              <a:buNone/>
            </a:pPr>
            <a:r>
              <a:rPr lang="ja" sz="764"/>
              <a:t>CriticAgentの目的は、タスクの有用性を評価するために使用できる基準のリストを提案することです</a:t>
            </a: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764"/>
              <a:t>QuantifierAgentの目的は、提案された各基準を定量化し、特定のタスクに対するこのシステムの</a:t>
            </a:r>
            <a:br>
              <a:rPr lang="ja" sz="764"/>
            </a:br>
            <a:r>
              <a:rPr lang="ja" sz="764"/>
              <a:t>有用性のアイディアを提供します</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1200"/>
              </a:spcAft>
              <a:buNone/>
            </a:pPr>
            <a:r>
              <a:t/>
            </a:r>
            <a:endParaRPr sz="822"/>
          </a:p>
        </p:txBody>
      </p:sp>
      <p:pic>
        <p:nvPicPr>
          <p:cNvPr id="639" name="Google Shape;639;p107"/>
          <p:cNvPicPr preferRelativeResize="0"/>
          <p:nvPr/>
        </p:nvPicPr>
        <p:blipFill>
          <a:blip r:embed="rId4">
            <a:alphaModFix/>
          </a:blip>
          <a:stretch>
            <a:fillRect/>
          </a:stretch>
        </p:blipFill>
        <p:spPr>
          <a:xfrm>
            <a:off x="4681522" y="1127675"/>
            <a:ext cx="4462475" cy="1877450"/>
          </a:xfrm>
          <a:prstGeom prst="rect">
            <a:avLst/>
          </a:prstGeom>
          <a:noFill/>
          <a:ln>
            <a:noFill/>
          </a:ln>
        </p:spPr>
      </p:pic>
      <p:pic>
        <p:nvPicPr>
          <p:cNvPr id="640" name="Google Shape;640;p107"/>
          <p:cNvPicPr preferRelativeResize="0"/>
          <p:nvPr/>
        </p:nvPicPr>
        <p:blipFill>
          <a:blip r:embed="rId5">
            <a:alphaModFix/>
          </a:blip>
          <a:stretch>
            <a:fillRect/>
          </a:stretch>
        </p:blipFill>
        <p:spPr>
          <a:xfrm>
            <a:off x="6619276" y="3259125"/>
            <a:ext cx="2524725" cy="1690274"/>
          </a:xfrm>
          <a:prstGeom prst="rect">
            <a:avLst/>
          </a:prstGeom>
          <a:noFill/>
          <a:ln>
            <a:noFill/>
          </a:ln>
        </p:spPr>
      </p:pic>
      <p:sp>
        <p:nvSpPr>
          <p:cNvPr id="641" name="Google Shape;641;p107"/>
          <p:cNvSpPr txBox="1"/>
          <p:nvPr/>
        </p:nvSpPr>
        <p:spPr>
          <a:xfrm>
            <a:off x="88775" y="2429400"/>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critic = autogen.AssistantAgent(</a:t>
            </a:r>
            <a:endParaRPr sz="600"/>
          </a:p>
          <a:p>
            <a:pPr indent="0" lvl="0" marL="0" rtl="0" algn="l">
              <a:spcBef>
                <a:spcPts val="0"/>
              </a:spcBef>
              <a:spcAft>
                <a:spcPts val="0"/>
              </a:spcAft>
              <a:buNone/>
            </a:pPr>
            <a:r>
              <a:rPr lang="ja" sz="600"/>
              <a:t>    name="critic",</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system_message="""You are a helpful assistant. You suggest criteria for evaluating different tasks. They should be distinguishable, quantifiable, and not redundant.</a:t>
            </a:r>
            <a:endParaRPr sz="600"/>
          </a:p>
          <a:p>
            <a:pPr indent="0" lvl="0" marL="0" rtl="0" algn="l">
              <a:spcBef>
                <a:spcPts val="0"/>
              </a:spcBef>
              <a:spcAft>
                <a:spcPts val="0"/>
              </a:spcAft>
              <a:buNone/>
            </a:pPr>
            <a:r>
              <a:rPr lang="ja" sz="600"/>
              <a:t>    Convert the evaluation criteria into a dictionary where the keys are the criteria.</a:t>
            </a:r>
            <a:endParaRPr sz="600"/>
          </a:p>
          <a:p>
            <a:pPr indent="0" lvl="0" marL="0" rtl="0" algn="l">
              <a:spcBef>
                <a:spcPts val="0"/>
              </a:spcBef>
              <a:spcAft>
                <a:spcPts val="0"/>
              </a:spcAft>
              <a:buNone/>
            </a:pPr>
            <a:r>
              <a:rPr lang="ja" sz="600"/>
              <a:t>    The value of each key is a dictionary as follows {"description": criteria description, "accepted_values": possible accepted inputs for this key}</a:t>
            </a:r>
            <a:endParaRPr sz="600"/>
          </a:p>
          <a:p>
            <a:pPr indent="0" lvl="0" marL="0" rtl="0" algn="l">
              <a:spcBef>
                <a:spcPts val="0"/>
              </a:spcBef>
              <a:spcAft>
                <a:spcPts val="0"/>
              </a:spcAft>
              <a:buNone/>
            </a:pPr>
            <a:r>
              <a:rPr lang="ja" sz="600"/>
              <a:t>    Make sure the keys are criteria for assessing the given task. "accepted_values" include the acceptable inputs for each key that are fine-grained and preferably multi-graded levels. "description" includes the criterion description.</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
        <p:nvSpPr>
          <p:cNvPr id="642" name="Google Shape;642;p107"/>
          <p:cNvSpPr txBox="1"/>
          <p:nvPr/>
        </p:nvSpPr>
        <p:spPr>
          <a:xfrm>
            <a:off x="88775" y="3783425"/>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quantifier = autogen.AssistantAgent(</a:t>
            </a:r>
            <a:endParaRPr sz="600"/>
          </a:p>
          <a:p>
            <a:pPr indent="0" lvl="0" marL="0" rtl="0" algn="l">
              <a:spcBef>
                <a:spcPts val="0"/>
              </a:spcBef>
              <a:spcAft>
                <a:spcPts val="0"/>
              </a:spcAft>
              <a:buNone/>
            </a:pPr>
            <a:r>
              <a:rPr lang="ja" sz="600"/>
              <a:t>    name="quantifier",</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 = """You are a helpful assistant. You quantify the output of different tasks based on the given criteria.</a:t>
            </a:r>
            <a:endParaRPr sz="600"/>
          </a:p>
          <a:p>
            <a:pPr indent="0" lvl="0" marL="0" rtl="0" algn="l">
              <a:spcBef>
                <a:spcPts val="0"/>
              </a:spcBef>
              <a:spcAft>
                <a:spcPts val="0"/>
              </a:spcAft>
              <a:buNone/>
            </a:pPr>
            <a:r>
              <a:rPr lang="ja" sz="600"/>
              <a:t>    The criterion is given in a dictionary format where each key is a distinct criteria.</a:t>
            </a:r>
            <a:endParaRPr sz="600"/>
          </a:p>
          <a:p>
            <a:pPr indent="0" lvl="0" marL="0" rtl="0" algn="l">
              <a:spcBef>
                <a:spcPts val="0"/>
              </a:spcBef>
              <a:spcAft>
                <a:spcPts val="0"/>
              </a:spcAft>
              <a:buNone/>
            </a:pPr>
            <a:r>
              <a:rPr lang="ja" sz="600"/>
              <a:t>    The value of each key is a dictionary as follows {"description": criteria description , "accepted_values": possible accepted inputs for this key}</a:t>
            </a:r>
            <a:endParaRPr sz="600"/>
          </a:p>
          <a:p>
            <a:pPr indent="0" lvl="0" marL="0" rtl="0" algn="l">
              <a:spcBef>
                <a:spcPts val="0"/>
              </a:spcBef>
              <a:spcAft>
                <a:spcPts val="0"/>
              </a:spcAft>
              <a:buNone/>
            </a:pPr>
            <a:r>
              <a:rPr lang="ja" sz="600"/>
              <a:t>    You are going to quantify each of the criteria for a given task based on the task description.</a:t>
            </a:r>
            <a:endParaRPr sz="600"/>
          </a:p>
          <a:p>
            <a:pPr indent="0" lvl="0" marL="0" rtl="0" algn="l">
              <a:spcBef>
                <a:spcPts val="0"/>
              </a:spcBef>
              <a:spcAft>
                <a:spcPts val="0"/>
              </a:spcAft>
              <a:buNone/>
            </a:pPr>
            <a:r>
              <a:rPr lang="ja" sz="600"/>
              <a:t>    Return a dictionary where the keys are the criteria and the values are the assessed performance based on accepted values for each criteria.</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SafeDecoding: Defending against Jailbreak Attacks via Safety-Aware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の安全性に対する重大な脅威として、LLMから意図しない危険な振る舞いを引き出すことを目的としたジェイルブレイク攻撃の問題についての対応方法を提案しています。Jailbreak攻撃とは、LLMが意図しない、安全でない行動を引き起こすように誘発することを目的とした攻撃のことです。これらの攻撃は、モデルの安全性を損ない、有害なコンテンツを生成させることができます。例えば、不適切な情報の提供、倫理的に問題のある応答の生成、またはユーザーからの有害なクエリに対して有用な情報を提供するようにモデルを誘導することなどです。これらの攻撃は、LLMが広く実世界のアプリケーションに統合されるにつれて、重要な安全上の脅威となっています。SafeDecodingは、ユーザーのクエリに対して有用かつ無害な応答を生成するために、LLMのための安全意識のあるデコーディング戦略を導入することで、Jailbreak攻撃に対抗することを目指しています。この戦略は、有害なコンテンツを表すトークンの確率が無害な応答を表すトークンの確率を上回っていても、安全声明などのトークンが高確率で存在することを観察に基づいて開発されました。これにより、安全声明のトークン確率を増幅し、同時にJailbreak攻撃の目的に沿ったトークンシーケンスの確率を減衰させることにより、攻撃を緩和することが可能になります。</a:t>
            </a:r>
            <a:br>
              <a:rPr lang="ja" sz="764"/>
            </a:br>
            <a:endParaRPr sz="764"/>
          </a:p>
          <a:p>
            <a:pPr indent="0" lvl="0" marL="0" rtl="0" algn="l">
              <a:lnSpc>
                <a:spcPct val="100000"/>
              </a:lnSpc>
              <a:spcBef>
                <a:spcPts val="1200"/>
              </a:spcBef>
              <a:spcAft>
                <a:spcPts val="0"/>
              </a:spcAft>
              <a:buNone/>
            </a:pPr>
            <a:r>
              <a:rPr lang="ja" sz="1100" u="sng"/>
              <a:t>防御</a:t>
            </a:r>
            <a:r>
              <a:rPr lang="ja" sz="1100" u="sng"/>
              <a:t>手法</a:t>
            </a:r>
            <a:endParaRPr sz="800"/>
          </a:p>
          <a:p>
            <a:pPr indent="0" lvl="0" marL="0" rtl="0" algn="l">
              <a:lnSpc>
                <a:spcPct val="100000"/>
              </a:lnSpc>
              <a:spcBef>
                <a:spcPts val="1200"/>
              </a:spcBef>
              <a:spcAft>
                <a:spcPts val="0"/>
              </a:spcAft>
              <a:buNone/>
            </a:pPr>
            <a:r>
              <a:rPr lang="ja" sz="764"/>
              <a:t>1. PPL (Perplexity): PPLは、与えられた入力の複雑さを計算する入力検出メカニズムです。入力のperplexityが高いほど、</a:t>
            </a:r>
            <a:br>
              <a:rPr lang="ja" sz="764"/>
            </a:br>
            <a:r>
              <a:rPr lang="ja" sz="764"/>
              <a:t>その入力が攻撃的である可能性が高いと判断され、拒否されます。これにより、モデルが安全でないコンテンツを生成するのを防ぎます。</a:t>
            </a:r>
            <a:br>
              <a:rPr lang="ja" sz="764"/>
            </a:br>
            <a:r>
              <a:rPr lang="ja" sz="764"/>
              <a:t>2. Self-Examination: Self-Examinationは出力検出方法で、言語モデル自体を使用して生成されたコンテンツが有害かどうかを判断します。</a:t>
            </a:r>
            <a:br>
              <a:rPr lang="ja" sz="764"/>
            </a:br>
            <a:r>
              <a:rPr lang="ja" sz="764"/>
              <a:t>もし有害なコンテンツが検出された場合、モデルは「申し訳ありませんが、あなたの質問には答えられません」というテンプレート応答を返します。</a:t>
            </a:r>
            <a:br>
              <a:rPr lang="ja" sz="764"/>
            </a:br>
            <a:r>
              <a:rPr lang="ja" sz="764"/>
              <a:t>3. Paraphrase: Paraphraseは、ユーザーのクエリを再構成して言い換えることで、攻撃を回避する方法です。</a:t>
            </a:r>
            <a:br>
              <a:rPr lang="ja" sz="764"/>
            </a:br>
            <a:r>
              <a:rPr lang="ja" sz="764"/>
              <a:t>言い換えられたクエリは攻撃の影響を受けにくく、モデルが安全な応答を生成しやすくなります。</a:t>
            </a:r>
            <a:br>
              <a:rPr lang="ja" sz="764"/>
            </a:br>
            <a:r>
              <a:rPr lang="ja" sz="764"/>
              <a:t>4. Retokenization: Retokenizationは、トークンを分割して複数の小さなトークンを使用して表現することにより、入力を変更します。</a:t>
            </a:r>
            <a:br>
              <a:rPr lang="ja" sz="764"/>
            </a:br>
            <a:r>
              <a:rPr lang="ja" sz="764"/>
              <a:t>これにより、攻撃的なクエリの効果を減少させ、モデルが安全なレスポンスを生成しやすくなります。</a:t>
            </a:r>
            <a:br>
              <a:rPr lang="ja" sz="764"/>
            </a:br>
            <a:r>
              <a:rPr lang="ja" sz="764"/>
              <a:t>5. Self-Reminder: Self-Reminderは、入力プロンプトに追加されるリマインダーで、モデルに対して責任を持って、</a:t>
            </a:r>
            <a:br>
              <a:rPr lang="ja" sz="764"/>
            </a:br>
            <a:r>
              <a:rPr lang="ja" sz="764"/>
              <a:t>有害、誤解を招くコンテンツを生成しないように促します。この方法は、モデルが攻撃を回避して安全な応答を提供するのを助けます。</a:t>
            </a:r>
            <a:br>
              <a:rPr lang="ja" sz="764"/>
            </a:br>
            <a:r>
              <a:rPr lang="ja" sz="764"/>
              <a:t>6. ICD (In-Context Demonstration): ICDは、モデルが有害なプロンプトに対して応答を拒否するデモンストレーションを含む</a:t>
            </a:r>
            <a:br>
              <a:rPr lang="ja" sz="764"/>
            </a:br>
            <a:r>
              <a:rPr lang="ja" sz="764"/>
              <a:t>コンテキストでの学習を通じて、モデルの堅牢性を強化する方法です。これにより、モデルは攻撃に対してより効果的に防御することができます。</a:t>
            </a:r>
            <a:endParaRPr sz="764"/>
          </a:p>
          <a:p>
            <a:pPr indent="0" lvl="0" marL="0" rtl="0" algn="l">
              <a:lnSpc>
                <a:spcPct val="100000"/>
              </a:lnSpc>
              <a:spcBef>
                <a:spcPts val="1200"/>
              </a:spcBef>
              <a:spcAft>
                <a:spcPts val="0"/>
              </a:spcAft>
              <a:buNone/>
            </a:pPr>
            <a:r>
              <a:rPr lang="ja" sz="764"/>
              <a:t>これらの防御方法は、LLMがジェイルブレイク攻撃を受けた際に安全性を保持し、有害なコンテンツの生成を避けるために設計されています。</a:t>
            </a:r>
            <a:endParaRPr sz="764"/>
          </a:p>
          <a:p>
            <a:pPr indent="0" lvl="0" marL="0" rtl="0" algn="l">
              <a:lnSpc>
                <a:spcPct val="100000"/>
              </a:lnSpc>
              <a:spcBef>
                <a:spcPts val="1200"/>
              </a:spcBef>
              <a:spcAft>
                <a:spcPts val="0"/>
              </a:spcAft>
              <a:buNone/>
            </a:pPr>
            <a:r>
              <a:rPr lang="ja" sz="1122" u="sng"/>
              <a:t>攻撃手法</a:t>
            </a:r>
            <a:endParaRPr sz="1122"/>
          </a:p>
          <a:p>
            <a:pPr indent="0" lvl="0" marL="0" rtl="0" algn="l">
              <a:lnSpc>
                <a:spcPct val="100000"/>
              </a:lnSpc>
              <a:spcBef>
                <a:spcPts val="1200"/>
              </a:spcBef>
              <a:spcAft>
                <a:spcPts val="0"/>
              </a:spcAft>
              <a:buNone/>
            </a:pPr>
            <a:r>
              <a:rPr lang="ja" sz="822"/>
              <a:t>経験的ジュエルブレイク攻撃(Jailbreak Attacks): </a:t>
            </a:r>
            <a:br>
              <a:rPr lang="ja" sz="822"/>
            </a:br>
            <a:r>
              <a:rPr lang="ja" sz="822"/>
              <a:t>- Liu et al. (2023b) は、プロンプトエンジニアリングを用いてChatGPTをジェイルブレイクできることを実証しています。</a:t>
            </a:r>
            <a:br>
              <a:rPr lang="ja" sz="822"/>
            </a:br>
            <a:r>
              <a:rPr lang="ja" sz="822"/>
              <a:t>https://arxiv.org/abs/2305.13860</a:t>
            </a:r>
            <a:br>
              <a:rPr lang="ja" sz="822"/>
            </a:br>
            <a:r>
              <a:rPr lang="ja" sz="822"/>
              <a:t>- Wei et al. (2023a) は、LLMがジェイルブレイク攻撃に対して脆弱である根本原因を、競合する目的と一般化の不一致として特定しています。</a:t>
            </a:r>
            <a:br>
              <a:rPr lang="ja" sz="822"/>
            </a:br>
            <a:r>
              <a:rPr lang="ja" sz="822"/>
              <a:t>https://arxiv.org/abs/2310.06387</a:t>
            </a:r>
            <a:br>
              <a:rPr lang="ja" sz="822"/>
            </a:br>
            <a:r>
              <a:rPr lang="ja" sz="822"/>
              <a:t>- Li et al. (2023a) は、LLMを簡単に悪用して有害なコンテンツを生成させることができることを示しています。</a:t>
            </a:r>
            <a:br>
              <a:rPr lang="ja" sz="822"/>
            </a:br>
            <a:r>
              <a:rPr lang="ja" sz="822"/>
              <a:t>- Zeng et al. (2024) は、社会科学からの説得分類を用いてLLMをジェイルブレイクする方法を開発しています。</a:t>
            </a:r>
            <a:br>
              <a:rPr lang="ja" sz="822"/>
            </a:br>
            <a:r>
              <a:rPr lang="ja" sz="822"/>
              <a:t>https://arxiv.org/abs/2401.06373</a:t>
            </a:r>
            <a:br>
              <a:rPr lang="ja" sz="822"/>
            </a:br>
            <a:r>
              <a:rPr lang="ja" sz="822"/>
              <a:t>Huang et al. (2023) は、多くのオープンソース言語モデルをジェイルブレイクするために、デコード設定の変更が十分であることを発見しています。</a:t>
            </a:r>
            <a:br>
              <a:rPr lang="ja" sz="822"/>
            </a:br>
            <a:r>
              <a:rPr lang="ja" sz="822"/>
              <a:t>https://arxiv.org/abs/2310.06987</a:t>
            </a:r>
            <a:endParaRPr sz="822"/>
          </a:p>
          <a:p>
            <a:pPr indent="0" lvl="0" marL="0" rtl="0" algn="l">
              <a:lnSpc>
                <a:spcPct val="100000"/>
              </a:lnSpc>
              <a:spcBef>
                <a:spcPts val="1200"/>
              </a:spcBef>
              <a:spcAft>
                <a:spcPts val="0"/>
              </a:spcAft>
              <a:buNone/>
            </a:pPr>
            <a:r>
              <a:rPr lang="ja" sz="822"/>
              <a:t>適化手法を用いて敵対的プロンプトを特定するこれらの攻撃は、以下の3つのタイプに分類されます:</a:t>
            </a:r>
            <a:br>
              <a:rPr lang="ja" sz="822"/>
            </a:br>
            <a:r>
              <a:rPr lang="ja" sz="822"/>
              <a:t>1. 勾配ベースの方法 (Zou et al., 2023; Jones et al., 2023; Zhu et al., 2023): 勾配を使用して敵対的入力を最適化し、生成します。</a:t>
            </a:r>
            <a:br>
              <a:rPr lang="ja" sz="822"/>
            </a:br>
            <a:r>
              <a:rPr lang="ja" sz="822"/>
              <a:t>2. 遺伝アルゴリズムベースの方法 (Liu et al., 2023a): 突然変異と交叉を使用して効果的なジェイルブレイクプロンプトを発見します。</a:t>
            </a:r>
            <a:br>
              <a:rPr lang="ja" sz="822"/>
            </a:br>
            <a:r>
              <a:rPr lang="ja" sz="822"/>
              <a:t>3. 編集ベースの方法 (Chao et al., 2023): 事前学習されたLLMを使用して、敵対的プロンプトを改訂し、強化することでアライメントを覆します。</a:t>
            </a:r>
            <a:endParaRPr sz="822"/>
          </a:p>
          <a:p>
            <a:pPr indent="0" lvl="0" marL="0" rtl="0" algn="l">
              <a:lnSpc>
                <a:spcPct val="100000"/>
              </a:lnSpc>
              <a:spcBef>
                <a:spcPts val="1200"/>
              </a:spcBef>
              <a:spcAft>
                <a:spcPts val="1200"/>
              </a:spcAft>
              <a:buNone/>
            </a:pPr>
            <a:r>
              <a:rPr lang="ja" sz="822"/>
              <a:t>コード生成やチャットボットで使えるかもしれない</a:t>
            </a:r>
            <a:endParaRPr sz="822"/>
          </a:p>
        </p:txBody>
      </p:sp>
      <p:pic>
        <p:nvPicPr>
          <p:cNvPr id="648" name="Google Shape;648;p108"/>
          <p:cNvPicPr preferRelativeResize="0"/>
          <p:nvPr/>
        </p:nvPicPr>
        <p:blipFill>
          <a:blip r:embed="rId3">
            <a:alphaModFix/>
          </a:blip>
          <a:stretch>
            <a:fillRect/>
          </a:stretch>
        </p:blipFill>
        <p:spPr>
          <a:xfrm>
            <a:off x="6674975" y="3392375"/>
            <a:ext cx="2384051" cy="1596092"/>
          </a:xfrm>
          <a:prstGeom prst="rect">
            <a:avLst/>
          </a:prstGeom>
          <a:noFill/>
          <a:ln>
            <a:noFill/>
          </a:ln>
        </p:spPr>
      </p:pic>
      <p:pic>
        <p:nvPicPr>
          <p:cNvPr id="649" name="Google Shape;649;p108"/>
          <p:cNvPicPr preferRelativeResize="0"/>
          <p:nvPr/>
        </p:nvPicPr>
        <p:blipFill>
          <a:blip r:embed="rId4">
            <a:alphaModFix/>
          </a:blip>
          <a:stretch>
            <a:fillRect/>
          </a:stretch>
        </p:blipFill>
        <p:spPr>
          <a:xfrm>
            <a:off x="6748325" y="1135675"/>
            <a:ext cx="2310700" cy="22200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汎用的に使用できそうなプロンプトテンプレート</a:t>
            </a:r>
            <a:r>
              <a:rPr lang="ja" sz="1200" u="sng"/>
              <a:t> 2023</a:t>
            </a:r>
            <a:endParaRPr sz="1100"/>
          </a:p>
          <a:p>
            <a:pPr indent="0" lvl="0" marL="0" rtl="0" algn="l">
              <a:lnSpc>
                <a:spcPct val="100000"/>
              </a:lnSpc>
              <a:spcBef>
                <a:spcPts val="1200"/>
              </a:spcBef>
              <a:spcAft>
                <a:spcPts val="0"/>
              </a:spcAft>
              <a:buNone/>
            </a:pPr>
            <a:r>
              <a:rPr lang="ja" sz="1100" u="sng"/>
              <a:t>LLM が見てくれるプロンプトの場所</a:t>
            </a:r>
            <a:endParaRPr sz="1100" u="sng"/>
          </a:p>
          <a:p>
            <a:pPr indent="0" lvl="0" marL="0" rtl="0" algn="l">
              <a:lnSpc>
                <a:spcPct val="100000"/>
              </a:lnSpc>
              <a:spcBef>
                <a:spcPts val="1200"/>
              </a:spcBef>
              <a:spcAft>
                <a:spcPts val="0"/>
              </a:spcAft>
              <a:buNone/>
            </a:pPr>
            <a:r>
              <a:rPr lang="ja" sz="764"/>
              <a:t>プロンプトの最初、あるいは最後の部分での指示を重視する傾向があります。特に通したい指示は最初と最後に書くといい </a:t>
            </a:r>
            <a:r>
              <a:rPr lang="ja" sz="764"/>
              <a:t>https://arxiv.org/abs/2307.03172</a:t>
            </a:r>
            <a:endParaRPr sz="764"/>
          </a:p>
          <a:p>
            <a:pPr indent="0" lvl="0" marL="0" rtl="0" algn="l">
              <a:lnSpc>
                <a:spcPct val="100000"/>
              </a:lnSpc>
              <a:spcBef>
                <a:spcPts val="1200"/>
              </a:spcBef>
              <a:spcAft>
                <a:spcPts val="0"/>
              </a:spcAft>
              <a:buNone/>
            </a:pPr>
            <a:r>
              <a:rPr lang="ja" sz="1100" u="sng"/>
              <a:t>肯定的セリフ</a:t>
            </a:r>
            <a:endParaRPr sz="1100" u="sng"/>
          </a:p>
          <a:p>
            <a:pPr indent="0" lvl="0" marL="0" rtl="0" algn="l">
              <a:lnSpc>
                <a:spcPct val="100000"/>
              </a:lnSpc>
              <a:spcBef>
                <a:spcPts val="1200"/>
              </a:spcBef>
              <a:spcAft>
                <a:spcPts val="0"/>
              </a:spcAft>
              <a:buNone/>
            </a:pPr>
            <a:r>
              <a:rPr lang="ja" sz="764"/>
              <a:t>EmotionPrompts という感情的なプロンプトを追加することで回答精度が向上します。日本語ならあなたら必ずできますなどのと付け加えます https://arxiv.org/abs/2307.11760</a:t>
            </a:r>
            <a:endParaRPr sz="764"/>
          </a:p>
          <a:p>
            <a:pPr indent="0" lvl="0" marL="0" rtl="0" algn="l">
              <a:lnSpc>
                <a:spcPct val="100000"/>
              </a:lnSpc>
              <a:spcBef>
                <a:spcPts val="1200"/>
              </a:spcBef>
              <a:spcAft>
                <a:spcPts val="0"/>
              </a:spcAft>
              <a:buNone/>
            </a:pPr>
            <a:r>
              <a:rPr lang="ja" sz="1100" u="sng"/>
              <a:t>Step by step</a:t>
            </a:r>
            <a:endParaRPr sz="1100" u="sng"/>
          </a:p>
          <a:p>
            <a:pPr indent="0" lvl="0" marL="0" rtl="0" algn="l">
              <a:lnSpc>
                <a:spcPct val="100000"/>
              </a:lnSpc>
              <a:spcBef>
                <a:spcPts val="1200"/>
              </a:spcBef>
              <a:spcAft>
                <a:spcPts val="0"/>
              </a:spcAft>
              <a:buNone/>
            </a:pPr>
            <a:r>
              <a:rPr lang="ja" sz="764"/>
              <a:t>Let’s think step by step とすることで段階的な嗜好を促し、詳細な回答を得ることが可能になります。日本語ならステップバイステップで考えてと付け加えます https://arxiv.org/abs/2205.11916</a:t>
            </a:r>
            <a:endParaRPr sz="764"/>
          </a:p>
          <a:p>
            <a:pPr indent="0" lvl="0" marL="0" rtl="0" algn="l">
              <a:lnSpc>
                <a:spcPct val="100000"/>
              </a:lnSpc>
              <a:spcBef>
                <a:spcPts val="1200"/>
              </a:spcBef>
              <a:spcAft>
                <a:spcPts val="0"/>
              </a:spcAft>
              <a:buNone/>
            </a:pPr>
            <a:r>
              <a:rPr lang="ja" sz="1100" u="sng"/>
              <a:t>Take a breath</a:t>
            </a:r>
            <a:endParaRPr sz="1100" u="sng"/>
          </a:p>
          <a:p>
            <a:pPr indent="0" lvl="0" marL="0" rtl="0" algn="l">
              <a:lnSpc>
                <a:spcPct val="100000"/>
              </a:lnSpc>
              <a:spcBef>
                <a:spcPts val="1200"/>
              </a:spcBef>
              <a:spcAft>
                <a:spcPts val="0"/>
              </a:spcAft>
              <a:buNone/>
            </a:pPr>
            <a:r>
              <a:rPr lang="ja" sz="764"/>
              <a:t>Take a deep breath とすることで回答精度が向上します。日本語なら深呼吸して考えてと付け加えます https://arxiv.org/abs/2309.03409</a:t>
            </a:r>
            <a:endParaRPr sz="764"/>
          </a:p>
          <a:p>
            <a:pPr indent="0" lvl="0" marL="0" rtl="0" algn="l">
              <a:lnSpc>
                <a:spcPct val="100000"/>
              </a:lnSpc>
              <a:spcBef>
                <a:spcPts val="1200"/>
              </a:spcBef>
              <a:spcAft>
                <a:spcPts val="0"/>
              </a:spcAft>
              <a:buNone/>
            </a:pPr>
            <a:r>
              <a:rPr lang="ja" sz="1100" u="sng"/>
              <a:t>RaR</a:t>
            </a:r>
            <a:endParaRPr sz="1100" u="sng"/>
          </a:p>
          <a:p>
            <a:pPr indent="0" lvl="0" marL="0" rtl="0" algn="l">
              <a:lnSpc>
                <a:spcPct val="100000"/>
              </a:lnSpc>
              <a:spcBef>
                <a:spcPts val="1200"/>
              </a:spcBef>
              <a:spcAft>
                <a:spcPts val="1200"/>
              </a:spcAft>
              <a:buNone/>
            </a:pPr>
            <a:r>
              <a:rPr lang="ja" sz="764"/>
              <a:t>人が考えるより LLM がプロンプトを考えた方がよい回答が得られる場合があります。この手法は LLM にユーザーの質問を言い換えたうえで回答させるRaR（Rephrase and Respond）という手法になります</a:t>
            </a:r>
            <a:br>
              <a:rPr lang="ja" sz="764"/>
            </a:br>
            <a:r>
              <a:rPr lang="ja" sz="764"/>
              <a:t>日本語なら質問を言い換えて拡張し、それに答えてくださいを最後に追加します https://arxiv.org/abs/2311.04205</a:t>
            </a:r>
            <a:endParaRPr sz="822"/>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Chain-of-Thought Reasoning Without Prompting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CoT等の</a:t>
            </a:r>
            <a:r>
              <a:rPr lang="ja" sz="764"/>
              <a:t>プロンプトなしでLLMは効果的に推論できるか？という問いに対してプロンプトなしでもデコーディングの方法を変えることでCoTでの結果を引き出すことができることがわかりました。</a:t>
            </a:r>
            <a:br>
              <a:rPr lang="ja" sz="764"/>
            </a:br>
            <a:r>
              <a:rPr lang="ja" sz="764"/>
              <a:t>この方法では、デコードされた回答のモデルの自信度がCoTの存在と相関することを利用し、より信頼性の高いデコーディングパスを選択します。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CoTデコーディングの導入：従来の貪欲デコーディング（greedy decoding）ではなく、トップkトークン（top-k alternative tokens）を検討することで、LLMが生成するデコーディングパス（decoding path）内に自然に存在するCoT推論パスを引き出すことを目指します。これは、プロンプトに依存せず、モデルの内在的な推論能力を直接評価する手法です。</a:t>
            </a:r>
            <a:endParaRPr sz="764"/>
          </a:p>
          <a:p>
            <a:pPr indent="0" lvl="0" marL="0" rtl="0" algn="l">
              <a:lnSpc>
                <a:spcPct val="100000"/>
              </a:lnSpc>
              <a:spcBef>
                <a:spcPts val="1200"/>
              </a:spcBef>
              <a:spcAft>
                <a:spcPts val="0"/>
              </a:spcAft>
              <a:buNone/>
            </a:pPr>
            <a:r>
              <a:rPr lang="ja" sz="764"/>
              <a:t>1. デコーディングプロセスの変更：LLMによる回答生成時に、最も可能性が高い1つのトークンのみを考慮するのではなく、トップkの代替トークンを検討します。これにより、モデルが様々な推論パスを探索できるようになります。</a:t>
            </a:r>
            <a:br>
              <a:rPr lang="ja" sz="764"/>
            </a:br>
            <a:r>
              <a:rPr lang="ja" sz="764"/>
              <a:t>2. CoT推論パスの発見：トップkの代替トークンを検討することで、LLMが生成可能なCoT推論パスが明らかになります。これらのパスは、問題を段階的に解決する際の中間ステップを含むことが多いです。</a:t>
            </a:r>
            <a:br>
              <a:rPr lang="ja" sz="764"/>
            </a:br>
            <a:r>
              <a:rPr lang="ja" sz="764"/>
              <a:t>3. モデルの自信度の利用：CoTパスの存在が、モデルがデコードした最終回答に対する自信度と相関していることを観察しました。CoTパスが存在する場合、モデルは最終回答をより自信を持ってデコードする傾向があります。この自信度を利用して、CoTパスと非CoTパスを区別します。</a:t>
            </a:r>
            <a:br>
              <a:rPr lang="ja" sz="764"/>
            </a:br>
            <a:r>
              <a:rPr lang="ja" sz="764"/>
              <a:t>4. CoTデコーディングの適用：自信度のメトリックを用いて、より信頼性の高いデコーディングパスを選択し、モデルの推論性能を向上させます。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CoTデコーディングを使用すると、標準の貪欲なデコーディングよりも、様々な推論ベンチマークで大幅に性能が向上しました。</a:t>
            </a:r>
            <a:br>
              <a:rPr lang="ja" sz="822"/>
            </a:br>
            <a:r>
              <a:rPr lang="ja" sz="822"/>
              <a:t>CoTがデコーディングパスに存在する場合、モデルは最終回答に対してより高い自信を持つことが観察されました。これはCoTと非CoTパスを区別するための効果的な指標です。</a:t>
            </a:r>
            <a:br>
              <a:rPr lang="ja" sz="822"/>
            </a:br>
            <a:r>
              <a:rPr lang="ja" sz="822"/>
              <a:t>モデルが事前トレーニングデータに頻繁に表現されているタスクではCoTパスがより一般的であり、複雑な合成タスクでは高度なプロンプトが必要になることが示されました。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Unlocking Structure Measuring: Introducing PDD, an Automatic Metric for Positional Discourse Coherence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生成したテキストの評価には従来のBLEU, ROUGE, BertScore 等の指標が使用されていますが、</a:t>
            </a:r>
            <a:br>
              <a:rPr lang="ja" sz="764"/>
            </a:br>
            <a:r>
              <a:rPr lang="ja" sz="764"/>
              <a:t>出現頻度で見ているため、談話形式では効果的に評価ができない。</a:t>
            </a:r>
            <a:br>
              <a:rPr lang="ja" sz="764"/>
            </a:br>
            <a:r>
              <a:rPr lang="ja" sz="764"/>
              <a:t>位置論的ディスコースの乖離（Positional Discourse Divergence: PDD）では</a:t>
            </a:r>
            <a:br>
              <a:rPr lang="ja" sz="764"/>
            </a:br>
            <a:r>
              <a:rPr lang="ja" sz="764"/>
              <a:t>長文記事の談話の評価を想定した評価指標です。この手法は、記事を複数の位置ビンに分割し、</a:t>
            </a:r>
            <a:br>
              <a:rPr lang="ja" sz="764"/>
            </a:br>
            <a:r>
              <a:rPr lang="ja" sz="764"/>
              <a:t>各ビン内のディスコース構造の乖離を計算することにより、長文生成の課題に対処します。</a:t>
            </a:r>
            <a:br>
              <a:rPr lang="ja" sz="764"/>
            </a:br>
            <a:r>
              <a:rPr lang="ja" sz="764"/>
              <a:t>PDDは、人間の評価とGPT-4の一貫性評価と高い相関を示し、</a:t>
            </a:r>
            <a:br>
              <a:rPr lang="ja" sz="764"/>
            </a:br>
            <a:r>
              <a:rPr lang="ja" sz="764"/>
              <a:t>従来の評価方法よりも優れた性能を発揮することが示されました。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Positional Discourse Divergence（PDD）尺度は、長文テキストの生成において、</a:t>
            </a:r>
            <a:br>
              <a:rPr lang="ja" sz="764"/>
            </a:br>
            <a:r>
              <a:rPr lang="ja" sz="764"/>
              <a:t>文書のディスコース（談話）構造の類似性を評価するために開発された新しい自動尺度です。</a:t>
            </a:r>
            <a:br>
              <a:rPr lang="ja" sz="764"/>
            </a:br>
            <a:r>
              <a:rPr lang="ja" sz="764"/>
              <a:t>この尺度は、特定のジャンル内のテキストが示す談話シーケンスのパターンに基づいており、</a:t>
            </a:r>
            <a:br>
              <a:rPr lang="ja" sz="764"/>
            </a:br>
            <a:r>
              <a:rPr lang="ja" sz="764"/>
              <a:t>ローカルな変動があっても、談話の役割の分布が記事内のおおよその位置に固有であることを前提としています。</a:t>
            </a:r>
            <a:br>
              <a:rPr lang="ja" sz="764"/>
            </a:br>
            <a:r>
              <a:rPr lang="ja" sz="764"/>
              <a:t>たとえば、ニュース記事は通常、読者の関心を引くために、主要なイベントとその結果を最初に提示しますが、</a:t>
            </a:r>
            <a:br>
              <a:rPr lang="ja" sz="764"/>
            </a:br>
            <a:r>
              <a:rPr lang="ja" sz="764"/>
              <a:t>その正確な順序は異なる場合があります。同様に、レシピは、成分の準備が通常最初に言及され、</a:t>
            </a:r>
            <a:br>
              <a:rPr lang="ja" sz="764"/>
            </a:br>
            <a:r>
              <a:rPr lang="ja" sz="764"/>
              <a:t>調理行動がテキストの中間または終わりに向かって続く予測可能な構造に従います。</a:t>
            </a:r>
            <a:endParaRPr sz="764"/>
          </a:p>
          <a:p>
            <a:pPr indent="0" lvl="0" marL="0" rtl="0" algn="l">
              <a:lnSpc>
                <a:spcPct val="100000"/>
              </a:lnSpc>
              <a:spcBef>
                <a:spcPts val="1200"/>
              </a:spcBef>
              <a:spcAft>
                <a:spcPts val="0"/>
              </a:spcAft>
              <a:buNone/>
            </a:pPr>
            <a:r>
              <a:rPr lang="ja" sz="764"/>
              <a:t>PDDは、予測された記事を対応する参照と比較するために使用されます。</a:t>
            </a:r>
            <a:br>
              <a:rPr lang="ja" sz="764"/>
            </a:br>
            <a:r>
              <a:rPr lang="ja" sz="764"/>
              <a:t>まず、両方の記事をN個の位置ビンにセグメントし、</a:t>
            </a:r>
            <a:br>
              <a:rPr lang="ja" sz="764"/>
            </a:br>
            <a:r>
              <a:rPr lang="ja" sz="764"/>
              <a:t>参照のn番目の位置ビンにおける談話役割rの分布を表すpn(r)と、生成された記事の分布を表すqn(r)を定義します。</a:t>
            </a:r>
            <a:br>
              <a:rPr lang="ja" sz="764"/>
            </a:br>
            <a:r>
              <a:rPr lang="ja" sz="764"/>
              <a:t>これらの談話分布は、各ビン内の談話役割の頻度密度によって計算されます。</a:t>
            </a:r>
            <a:br>
              <a:rPr lang="ja" sz="764"/>
            </a:br>
            <a:r>
              <a:rPr lang="ja" sz="764"/>
              <a:t>次に、各ビンnに対して、談話分布間のKLダイバージェンスが計算されます。</a:t>
            </a:r>
            <a:br>
              <a:rPr lang="ja" sz="764"/>
            </a:br>
            <a:r>
              <a:rPr lang="ja" sz="764"/>
              <a:t>これにより、PDDは、局所的な変動に対応し、文の数が一致しない場合でも、</a:t>
            </a:r>
            <a:br>
              <a:rPr lang="ja" sz="764"/>
            </a:br>
            <a:r>
              <a:rPr lang="ja" sz="764"/>
              <a:t>長文テキスト生成におけるさまざまな課題に強い耐性を示すことができます。</a:t>
            </a:r>
            <a:endParaRPr sz="764"/>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1200"/>
              </a:spcAft>
              <a:buNone/>
            </a:pPr>
            <a:r>
              <a:rPr lang="ja" sz="822"/>
              <a:t>以下のステップ</a:t>
            </a:r>
            <a:br>
              <a:rPr lang="ja" sz="822"/>
            </a:br>
            <a:r>
              <a:rPr lang="ja" sz="822"/>
              <a:t>1. テキストの前処理とセグメンテーション：テキストを適切なセグメント</a:t>
            </a:r>
            <a:br>
              <a:rPr lang="ja" sz="822"/>
            </a:br>
            <a:r>
              <a:rPr lang="ja" sz="822"/>
              <a:t>（例えば、パラグラフや文）に分割し、各セグメントに談話役割を割り当てます。</a:t>
            </a:r>
            <a:br>
              <a:rPr lang="ja" sz="822"/>
            </a:br>
            <a:r>
              <a:rPr lang="ja" sz="822"/>
              <a:t>これは、事前に訓練された談話分析モデルを使用して行うことができます。</a:t>
            </a:r>
            <a:br>
              <a:rPr lang="ja" sz="822"/>
            </a:br>
            <a:r>
              <a:rPr lang="ja" sz="822"/>
              <a:t>2. 位置ビンへのセグメントの割り当て：各テキストをN個の位置ビンに分割し、</a:t>
            </a:r>
            <a:br>
              <a:rPr lang="ja" sz="822"/>
            </a:br>
            <a:r>
              <a:rPr lang="ja" sz="822"/>
              <a:t>セグメント（または談話役割）をこれらのビンに割り当てます。</a:t>
            </a:r>
            <a:br>
              <a:rPr lang="ja" sz="822"/>
            </a:br>
            <a:r>
              <a:rPr lang="ja" sz="822"/>
              <a:t>これにより、テキスト全体での談話役割の分布が得られます。</a:t>
            </a:r>
            <a:br>
              <a:rPr lang="ja" sz="822"/>
            </a:br>
            <a:r>
              <a:rPr lang="ja" sz="822"/>
              <a:t>3. 談話役割の分布の計算：各ビン内で、談話役割の頻度密度（または割合）を</a:t>
            </a:r>
            <a:br>
              <a:rPr lang="ja" sz="822"/>
            </a:br>
            <a:r>
              <a:rPr lang="ja" sz="822"/>
              <a:t>計算します。これにより、各ビン内での談話役割の相対的な分布が得られます。</a:t>
            </a:r>
            <a:br>
              <a:rPr lang="ja" sz="822"/>
            </a:br>
            <a:r>
              <a:rPr lang="ja" sz="822"/>
              <a:t>4. KLダイバージェンスの計算：生成テキストと参照テキストの間で、</a:t>
            </a:r>
            <a:br>
              <a:rPr lang="ja" sz="822"/>
            </a:br>
            <a:r>
              <a:rPr lang="ja" sz="822"/>
              <a:t>各ビンにおける談話役割の分布間のKLダイバージェンスを計算します。</a:t>
            </a:r>
            <a:br>
              <a:rPr lang="ja" sz="822"/>
            </a:br>
            <a:r>
              <a:rPr lang="ja" sz="822"/>
              <a:t>これにより、2つのテキスト間での談話構造の類似性または相違性が評価されます。</a:t>
            </a:r>
            <a:br>
              <a:rPr lang="ja" sz="822"/>
            </a:br>
            <a:r>
              <a:rPr lang="ja" sz="822"/>
              <a:t>5. PDDスコアの集約：全てのビンにわたるKLダイバージェンスの平均または合計を取ることで、</a:t>
            </a:r>
            <a:br>
              <a:rPr lang="ja" sz="822"/>
            </a:br>
            <a:r>
              <a:rPr lang="ja" sz="822"/>
              <a:t>最終的なPDDスコアを算出します。</a:t>
            </a:r>
            <a:br>
              <a:rPr lang="ja" sz="822"/>
            </a:br>
            <a:r>
              <a:rPr lang="ja" sz="822"/>
              <a:t>このスコアが低いほど、2つのテキスト間の談話構造の類似性が高いことを示します。</a:t>
            </a:r>
            <a:endParaRPr sz="822"/>
          </a:p>
        </p:txBody>
      </p:sp>
      <p:sp>
        <p:nvSpPr>
          <p:cNvPr id="665" name="Google Shape;665;p111"/>
          <p:cNvSpPr txBox="1"/>
          <p:nvPr/>
        </p:nvSpPr>
        <p:spPr>
          <a:xfrm>
            <a:off x="4887050" y="524425"/>
            <a:ext cx="4257000" cy="415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import numpy as np</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assign_discourse_roles(text):</a:t>
            </a:r>
            <a:endParaRPr sz="600"/>
          </a:p>
          <a:p>
            <a:pPr indent="0" lvl="0" marL="0" rtl="0" algn="l">
              <a:spcBef>
                <a:spcPts val="0"/>
              </a:spcBef>
              <a:spcAft>
                <a:spcPts val="0"/>
              </a:spcAft>
              <a:buNone/>
            </a:pPr>
            <a:r>
              <a:rPr lang="ja" sz="600"/>
              <a:t>    # この関数はテキスト内のセグメントに談話役割を割り当てます。</a:t>
            </a:r>
            <a:endParaRPr sz="600"/>
          </a:p>
          <a:p>
            <a:pPr indent="0" lvl="0" marL="0" rtl="0" algn="l">
              <a:spcBef>
                <a:spcPts val="0"/>
              </a:spcBef>
              <a:spcAft>
                <a:spcPts val="0"/>
              </a:spcAft>
              <a:buNone/>
            </a:pPr>
            <a:r>
              <a:rPr lang="ja" sz="600"/>
              <a:t>    # 実際には、談話分析モデルを使用して実装する必要があります。</a:t>
            </a:r>
            <a:endParaRPr sz="600"/>
          </a:p>
          <a:p>
            <a:pPr indent="0" lvl="0" marL="0" rtl="0" algn="l">
              <a:spcBef>
                <a:spcPts val="0"/>
              </a:spcBef>
              <a:spcAft>
                <a:spcPts val="0"/>
              </a:spcAft>
              <a:buNone/>
            </a:pPr>
            <a:r>
              <a:rPr lang="ja" sz="600"/>
              <a:t>    # 以下デモ例です</a:t>
            </a:r>
            <a:endParaRPr sz="600"/>
          </a:p>
          <a:p>
            <a:pPr indent="0" lvl="0" marL="0" rtl="0" algn="l">
              <a:spcBef>
                <a:spcPts val="0"/>
              </a:spcBef>
              <a:spcAft>
                <a:spcPts val="0"/>
              </a:spcAft>
              <a:buNone/>
            </a:pPr>
            <a:r>
              <a:rPr lang="ja" sz="600"/>
              <a:t>    # テキストを文に分割</a:t>
            </a:r>
            <a:endParaRPr sz="600"/>
          </a:p>
          <a:p>
            <a:pPr indent="0" lvl="0" marL="0" rtl="0" algn="l">
              <a:spcBef>
                <a:spcPts val="0"/>
              </a:spcBef>
              <a:spcAft>
                <a:spcPts val="0"/>
              </a:spcAft>
              <a:buNone/>
            </a:pPr>
            <a:r>
              <a:rPr lang="ja" sz="600"/>
              <a:t>    sentences = text.split('.')</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談話役割のリスト</a:t>
            </a:r>
            <a:endParaRPr sz="600"/>
          </a:p>
          <a:p>
            <a:pPr indent="0" lvl="0" marL="0" rtl="0" algn="l">
              <a:spcBef>
                <a:spcPts val="0"/>
              </a:spcBef>
              <a:spcAft>
                <a:spcPts val="0"/>
              </a:spcAft>
              <a:buNone/>
            </a:pPr>
            <a:r>
              <a:rPr lang="ja" sz="600"/>
              <a:t>    discourse_roles = ['背景', '問題', '解決策', '結果']</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各文にランダムな談話役割を割り当て</a:t>
            </a:r>
            <a:endParaRPr sz="600"/>
          </a:p>
          <a:p>
            <a:pPr indent="0" lvl="0" marL="0" rtl="0" algn="l">
              <a:spcBef>
                <a:spcPts val="0"/>
              </a:spcBef>
              <a:spcAft>
                <a:spcPts val="0"/>
              </a:spcAft>
              <a:buNone/>
            </a:pPr>
            <a:r>
              <a:rPr lang="ja" sz="600"/>
              <a:t>    assigned_roles = {sentence: random.choice(discourse_roles) for sentence in sentences if sentence}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assigned_roles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segment_text(text, num_bins):</a:t>
            </a:r>
            <a:endParaRPr sz="600"/>
          </a:p>
          <a:p>
            <a:pPr indent="0" lvl="0" marL="0" rtl="0" algn="l">
              <a:spcBef>
                <a:spcPts val="0"/>
              </a:spcBef>
              <a:spcAft>
                <a:spcPts val="0"/>
              </a:spcAft>
              <a:buNone/>
            </a:pPr>
            <a:r>
              <a:rPr lang="ja" sz="600"/>
              <a:t>    # テキストをN個のビンに分割し、各セグメントをビンに割り当てます。</a:t>
            </a:r>
            <a:endParaRPr sz="600"/>
          </a:p>
          <a:p>
            <a:pPr indent="0" lvl="0" marL="0" rtl="0" algn="l">
              <a:spcBef>
                <a:spcPts val="0"/>
              </a:spcBef>
              <a:spcAft>
                <a:spcPts val="0"/>
              </a:spcAft>
              <a:buNone/>
            </a:pPr>
            <a:r>
              <a:rPr lang="ja" sz="600"/>
              <a:t>    segments = divide_into_segments(text)</a:t>
            </a:r>
            <a:endParaRPr sz="600"/>
          </a:p>
          <a:p>
            <a:pPr indent="0" lvl="0" marL="0" rtl="0" algn="l">
              <a:spcBef>
                <a:spcPts val="0"/>
              </a:spcBef>
              <a:spcAft>
                <a:spcPts val="0"/>
              </a:spcAft>
              <a:buNone/>
            </a:pPr>
            <a:r>
              <a:rPr lang="ja" sz="600"/>
              <a:t>    bins = assign_segments_to_bins(segments, num_bins)</a:t>
            </a:r>
            <a:endParaRPr sz="600"/>
          </a:p>
          <a:p>
            <a:pPr indent="0" lvl="0" marL="0" rtl="0" algn="l">
              <a:spcBef>
                <a:spcPts val="0"/>
              </a:spcBef>
              <a:spcAft>
                <a:spcPts val="0"/>
              </a:spcAft>
              <a:buNone/>
            </a:pPr>
            <a:r>
              <a:rPr lang="ja" sz="600"/>
              <a:t>    return bins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calculate_discourse_distribution(bins):</a:t>
            </a:r>
            <a:endParaRPr sz="600"/>
          </a:p>
          <a:p>
            <a:pPr indent="0" lvl="0" marL="0" rtl="0" algn="l">
              <a:spcBef>
                <a:spcPts val="0"/>
              </a:spcBef>
              <a:spcAft>
                <a:spcPts val="0"/>
              </a:spcAft>
              <a:buNone/>
            </a:pPr>
            <a:r>
              <a:rPr lang="ja" sz="600"/>
              <a:t>    # 各ビン内での談話役割の分布を計算します。</a:t>
            </a:r>
            <a:endParaRPr sz="600"/>
          </a:p>
          <a:p>
            <a:pPr indent="0" lvl="0" marL="0" rtl="0" algn="l">
              <a:spcBef>
                <a:spcPts val="0"/>
              </a:spcBef>
              <a:spcAft>
                <a:spcPts val="0"/>
              </a:spcAft>
              <a:buNone/>
            </a:pPr>
            <a:r>
              <a:rPr lang="ja" sz="600"/>
              <a:t>    distribution = [calculate_role_distribution(bin) for bin in bins]</a:t>
            </a:r>
            <a:endParaRPr sz="600"/>
          </a:p>
          <a:p>
            <a:pPr indent="0" lvl="0" marL="0" rtl="0" algn="l">
              <a:spcBef>
                <a:spcPts val="0"/>
              </a:spcBef>
              <a:spcAft>
                <a:spcPts val="0"/>
              </a:spcAft>
              <a:buNone/>
            </a:pPr>
            <a:r>
              <a:rPr lang="ja" sz="600"/>
              <a:t>    return distribution</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calculate_kl_divergence(distribution_ref, distribution_gen):</a:t>
            </a:r>
            <a:endParaRPr sz="600"/>
          </a:p>
          <a:p>
            <a:pPr indent="0" lvl="0" marL="0" rtl="0" algn="l">
              <a:spcBef>
                <a:spcPts val="0"/>
              </a:spcBef>
              <a:spcAft>
                <a:spcPts val="0"/>
              </a:spcAft>
              <a:buNone/>
            </a:pPr>
            <a:r>
              <a:rPr lang="ja" sz="600"/>
              <a:t>    # 参照テキストと生成テキストの談話分布間のKLダイバージェンスを計算します。</a:t>
            </a:r>
            <a:endParaRPr sz="600"/>
          </a:p>
          <a:p>
            <a:pPr indent="0" lvl="0" marL="0" rtl="0" algn="l">
              <a:spcBef>
                <a:spcPts val="0"/>
              </a:spcBef>
              <a:spcAft>
                <a:spcPts val="0"/>
              </a:spcAft>
              <a:buNone/>
            </a:pPr>
            <a:r>
              <a:rPr lang="ja" sz="600"/>
              <a:t>    kl_divergence = sum(kl_divergence(role_ref, role_gen) for role_ref, role_gen in zip(distribution_ref, distribution_gen))</a:t>
            </a:r>
            <a:endParaRPr sz="600"/>
          </a:p>
          <a:p>
            <a:pPr indent="0" lvl="0" marL="0" rtl="0" algn="l">
              <a:spcBef>
                <a:spcPts val="0"/>
              </a:spcBef>
              <a:spcAft>
                <a:spcPts val="0"/>
              </a:spcAft>
              <a:buNone/>
            </a:pPr>
            <a:r>
              <a:rPr lang="ja" sz="600"/>
              <a:t>    return kl_divergence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calculate_pdd_score(text_ref, text_gen, num_bins):</a:t>
            </a:r>
            <a:endParaRPr sz="600"/>
          </a:p>
          <a:p>
            <a:pPr indent="0" lvl="0" marL="0" rtl="0" algn="l">
              <a:spcBef>
                <a:spcPts val="0"/>
              </a:spcBef>
              <a:spcAft>
                <a:spcPts val="0"/>
              </a:spcAft>
              <a:buNone/>
            </a:pPr>
            <a:r>
              <a:rPr lang="ja" sz="600"/>
              <a:t>    bins_ref = segment_text(text_ref, num_bins)</a:t>
            </a:r>
            <a:endParaRPr sz="600"/>
          </a:p>
          <a:p>
            <a:pPr indent="0" lvl="0" marL="0" rtl="0" algn="l">
              <a:spcBef>
                <a:spcPts val="0"/>
              </a:spcBef>
              <a:spcAft>
                <a:spcPts val="0"/>
              </a:spcAft>
              <a:buNone/>
            </a:pPr>
            <a:r>
              <a:rPr lang="ja" sz="600"/>
              <a:t>    bins_gen = segment_text(text_gen, num_bins)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distribution_ref = calculate_discourse_distribution(bins_ref)</a:t>
            </a:r>
            <a:endParaRPr sz="600"/>
          </a:p>
          <a:p>
            <a:pPr indent="0" lvl="0" marL="0" rtl="0" algn="l">
              <a:spcBef>
                <a:spcPts val="0"/>
              </a:spcBef>
              <a:spcAft>
                <a:spcPts val="0"/>
              </a:spcAft>
              <a:buNone/>
            </a:pPr>
            <a:r>
              <a:rPr lang="ja" sz="600"/>
              <a:t>    distribution_gen = calculate_discourse_distribution(bins_gen)</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pdd_score = calculate_kl_divergence(distribution_ref, distribution_gen)</a:t>
            </a:r>
            <a:endParaRPr sz="600"/>
          </a:p>
          <a:p>
            <a:pPr indent="0" lvl="0" marL="0" rtl="0" algn="l">
              <a:spcBef>
                <a:spcPts val="0"/>
              </a:spcBef>
              <a:spcAft>
                <a:spcPts val="0"/>
              </a:spcAft>
              <a:buNone/>
            </a:pPr>
            <a:r>
              <a:rPr lang="ja" sz="600"/>
              <a:t>    return pdd_score</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